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14" r:id="rId1"/>
  </p:sldMasterIdLst>
  <p:notesMasterIdLst>
    <p:notesMasterId r:id="rId50"/>
  </p:notesMasterIdLst>
  <p:handoutMasterIdLst>
    <p:handoutMasterId r:id="rId51"/>
  </p:handoutMasterIdLst>
  <p:sldIdLst>
    <p:sldId id="256" r:id="rId2"/>
    <p:sldId id="291" r:id="rId3"/>
    <p:sldId id="292" r:id="rId4"/>
    <p:sldId id="309" r:id="rId5"/>
    <p:sldId id="310" r:id="rId6"/>
    <p:sldId id="293" r:id="rId7"/>
    <p:sldId id="296" r:id="rId8"/>
    <p:sldId id="311" r:id="rId9"/>
    <p:sldId id="277" r:id="rId10"/>
    <p:sldId id="302" r:id="rId11"/>
    <p:sldId id="301" r:id="rId12"/>
    <p:sldId id="300" r:id="rId13"/>
    <p:sldId id="307" r:id="rId14"/>
    <p:sldId id="280" r:id="rId15"/>
    <p:sldId id="281" r:id="rId16"/>
    <p:sldId id="282" r:id="rId17"/>
    <p:sldId id="283" r:id="rId18"/>
    <p:sldId id="284" r:id="rId19"/>
    <p:sldId id="312" r:id="rId20"/>
    <p:sldId id="257" r:id="rId21"/>
    <p:sldId id="290" r:id="rId22"/>
    <p:sldId id="258" r:id="rId23"/>
    <p:sldId id="259" r:id="rId24"/>
    <p:sldId id="260" r:id="rId25"/>
    <p:sldId id="261" r:id="rId26"/>
    <p:sldId id="273" r:id="rId27"/>
    <p:sldId id="308" r:id="rId28"/>
    <p:sldId id="295" r:id="rId29"/>
    <p:sldId id="267" r:id="rId30"/>
    <p:sldId id="268" r:id="rId31"/>
    <p:sldId id="269" r:id="rId32"/>
    <p:sldId id="266" r:id="rId33"/>
    <p:sldId id="262" r:id="rId34"/>
    <p:sldId id="264" r:id="rId35"/>
    <p:sldId id="265" r:id="rId36"/>
    <p:sldId id="270" r:id="rId37"/>
    <p:sldId id="271" r:id="rId38"/>
    <p:sldId id="274" r:id="rId39"/>
    <p:sldId id="275" r:id="rId40"/>
    <p:sldId id="276" r:id="rId41"/>
    <p:sldId id="299" r:id="rId42"/>
    <p:sldId id="305" r:id="rId43"/>
    <p:sldId id="306" r:id="rId44"/>
    <p:sldId id="303" r:id="rId45"/>
    <p:sldId id="294" r:id="rId46"/>
    <p:sldId id="263" r:id="rId47"/>
    <p:sldId id="297" r:id="rId48"/>
    <p:sldId id="298" r:id="rId49"/>
  </p:sldIdLst>
  <p:sldSz cx="10080625" cy="7559675"/>
  <p:notesSz cx="7559675" cy="10691813"/>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381" userDrawn="1">
          <p15:clr>
            <a:srgbClr val="A4A3A4"/>
          </p15:clr>
        </p15:guide>
        <p15:guide id="2" pos="317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1" autoAdjust="0"/>
    <p:restoredTop sz="94606" autoAdjust="0"/>
  </p:normalViewPr>
  <p:slideViewPr>
    <p:cSldViewPr snapToGrid="0">
      <p:cViewPr varScale="1">
        <p:scale>
          <a:sx n="103" d="100"/>
          <a:sy n="103" d="100"/>
        </p:scale>
        <p:origin x="426" y="120"/>
      </p:cViewPr>
      <p:guideLst>
        <p:guide orient="horz" pos="2381"/>
        <p:guide pos="317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550" y="102"/>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0276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06487" y="812800"/>
            <a:ext cx="5343525" cy="40068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755650" y="5078412"/>
            <a:ext cx="6046787" cy="4810124"/>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txBox="1">
            <a:spLocks noGrp="1"/>
          </p:cNvSpPr>
          <p:nvPr>
            <p:ph type="hdr" idx="3"/>
          </p:nvPr>
        </p:nvSpPr>
        <p:spPr>
          <a:xfrm>
            <a:off x="0" y="0"/>
            <a:ext cx="3279775" cy="533399"/>
          </a:xfrm>
          <a:prstGeom prst="rect">
            <a:avLst/>
          </a:prstGeom>
          <a:noFill/>
          <a:ln>
            <a:noFill/>
          </a:ln>
        </p:spPr>
        <p:txBody>
          <a:bodyPr lIns="91425" tIns="91425" rIns="91425" bIns="91425" anchor="t" anchorCtr="0"/>
          <a:lstStyle>
            <a:lvl1pPr marL="0" marR="0" indent="0" algn="l" rtl="0">
              <a:lnSpc>
                <a:spcPct val="95000"/>
              </a:lnSpc>
              <a:spcBef>
                <a:spcPts val="0"/>
              </a:spcBef>
              <a:spcAft>
                <a:spcPts val="0"/>
              </a:spcAft>
              <a:defRPr/>
            </a:lvl1pPr>
            <a:lvl2pPr marL="742950" marR="0" indent="-285750" algn="l" rtl="0">
              <a:lnSpc>
                <a:spcPct val="93000"/>
              </a:lnSpc>
              <a:spcBef>
                <a:spcPts val="0"/>
              </a:spcBef>
              <a:spcAft>
                <a:spcPts val="0"/>
              </a:spcAft>
              <a:defRPr/>
            </a:lvl2pPr>
            <a:lvl3pPr marL="1143000" marR="0" indent="-228600" algn="l" rtl="0">
              <a:lnSpc>
                <a:spcPct val="93000"/>
              </a:lnSpc>
              <a:spcBef>
                <a:spcPts val="0"/>
              </a:spcBef>
              <a:spcAft>
                <a:spcPts val="0"/>
              </a:spcAft>
              <a:defRPr/>
            </a:lvl3pPr>
            <a:lvl4pPr marL="1600200" marR="0" indent="-228600" algn="l" rtl="0">
              <a:lnSpc>
                <a:spcPct val="93000"/>
              </a:lnSpc>
              <a:spcBef>
                <a:spcPts val="0"/>
              </a:spcBef>
              <a:spcAft>
                <a:spcPts val="0"/>
              </a:spcAft>
              <a:defRPr/>
            </a:lvl4pPr>
            <a:lvl5pPr marL="2057400" marR="0" indent="-228600" algn="l" rtl="0">
              <a:lnSpc>
                <a:spcPct val="93000"/>
              </a:lnSpc>
              <a:spcBef>
                <a:spcPts val="0"/>
              </a:spcBef>
              <a:spcAft>
                <a:spcPts val="0"/>
              </a:spcAft>
              <a:defRPr/>
            </a:lvl5pPr>
            <a:lvl6pPr marL="2514600" marR="0" indent="-228600" algn="l" rtl="0">
              <a:lnSpc>
                <a:spcPct val="93000"/>
              </a:lnSpc>
              <a:spcBef>
                <a:spcPts val="0"/>
              </a:spcBef>
              <a:spcAft>
                <a:spcPts val="0"/>
              </a:spcAft>
              <a:defRPr/>
            </a:lvl6pPr>
            <a:lvl7pPr marL="3429000" marR="0" indent="-228600" algn="l" rtl="0">
              <a:lnSpc>
                <a:spcPct val="93000"/>
              </a:lnSpc>
              <a:spcBef>
                <a:spcPts val="0"/>
              </a:spcBef>
              <a:spcAft>
                <a:spcPts val="0"/>
              </a:spcAft>
              <a:defRPr/>
            </a:lvl7pPr>
            <a:lvl8pPr marL="4800600" marR="0" indent="-228600" algn="l" rtl="0">
              <a:lnSpc>
                <a:spcPct val="93000"/>
              </a:lnSpc>
              <a:spcBef>
                <a:spcPts val="0"/>
              </a:spcBef>
              <a:spcAft>
                <a:spcPts val="0"/>
              </a:spcAft>
              <a:defRPr/>
            </a:lvl8pPr>
            <a:lvl9pPr marL="6629400" marR="0" indent="-228600" algn="l" rtl="0">
              <a:lnSpc>
                <a:spcPct val="93000"/>
              </a:lnSpc>
              <a:spcBef>
                <a:spcPts val="0"/>
              </a:spcBef>
              <a:spcAft>
                <a:spcPts val="0"/>
              </a:spcAft>
              <a:defRPr/>
            </a:lvl9pPr>
          </a:lstStyle>
          <a:p>
            <a:endParaRPr/>
          </a:p>
        </p:txBody>
      </p:sp>
      <p:sp>
        <p:nvSpPr>
          <p:cNvPr id="5" name="Shape 5"/>
          <p:cNvSpPr txBox="1">
            <a:spLocks noGrp="1"/>
          </p:cNvSpPr>
          <p:nvPr>
            <p:ph type="dt" idx="10"/>
          </p:nvPr>
        </p:nvSpPr>
        <p:spPr>
          <a:xfrm>
            <a:off x="4278312" y="0"/>
            <a:ext cx="3279775" cy="533399"/>
          </a:xfrm>
          <a:prstGeom prst="rect">
            <a:avLst/>
          </a:prstGeom>
          <a:noFill/>
          <a:ln>
            <a:noFill/>
          </a:ln>
        </p:spPr>
        <p:txBody>
          <a:bodyPr lIns="91425" tIns="91425" rIns="91425" bIns="91425" anchor="t" anchorCtr="0"/>
          <a:lstStyle>
            <a:lvl1pPr marL="0" marR="0" indent="0" algn="r" rtl="0">
              <a:lnSpc>
                <a:spcPct val="95000"/>
              </a:lnSpc>
              <a:spcBef>
                <a:spcPts val="0"/>
              </a:spcBef>
              <a:spcAft>
                <a:spcPts val="0"/>
              </a:spcAft>
              <a:defRPr/>
            </a:lvl1pPr>
            <a:lvl2pPr marL="742950" marR="0" indent="-285750" algn="l" rtl="0">
              <a:lnSpc>
                <a:spcPct val="93000"/>
              </a:lnSpc>
              <a:spcBef>
                <a:spcPts val="0"/>
              </a:spcBef>
              <a:spcAft>
                <a:spcPts val="0"/>
              </a:spcAft>
              <a:defRPr/>
            </a:lvl2pPr>
            <a:lvl3pPr marL="1143000" marR="0" indent="-228600" algn="l" rtl="0">
              <a:lnSpc>
                <a:spcPct val="93000"/>
              </a:lnSpc>
              <a:spcBef>
                <a:spcPts val="0"/>
              </a:spcBef>
              <a:spcAft>
                <a:spcPts val="0"/>
              </a:spcAft>
              <a:defRPr/>
            </a:lvl3pPr>
            <a:lvl4pPr marL="1600200" marR="0" indent="-228600" algn="l" rtl="0">
              <a:lnSpc>
                <a:spcPct val="93000"/>
              </a:lnSpc>
              <a:spcBef>
                <a:spcPts val="0"/>
              </a:spcBef>
              <a:spcAft>
                <a:spcPts val="0"/>
              </a:spcAft>
              <a:defRPr/>
            </a:lvl4pPr>
            <a:lvl5pPr marL="2057400" marR="0" indent="-228600" algn="l" rtl="0">
              <a:lnSpc>
                <a:spcPct val="93000"/>
              </a:lnSpc>
              <a:spcBef>
                <a:spcPts val="0"/>
              </a:spcBef>
              <a:spcAft>
                <a:spcPts val="0"/>
              </a:spcAft>
              <a:defRPr/>
            </a:lvl5pPr>
            <a:lvl6pPr marL="2514600" marR="0" indent="-228600" algn="l" rtl="0">
              <a:lnSpc>
                <a:spcPct val="93000"/>
              </a:lnSpc>
              <a:spcBef>
                <a:spcPts val="0"/>
              </a:spcBef>
              <a:spcAft>
                <a:spcPts val="0"/>
              </a:spcAft>
              <a:defRPr/>
            </a:lvl6pPr>
            <a:lvl7pPr marL="3429000" marR="0" indent="-228600" algn="l" rtl="0">
              <a:lnSpc>
                <a:spcPct val="93000"/>
              </a:lnSpc>
              <a:spcBef>
                <a:spcPts val="0"/>
              </a:spcBef>
              <a:spcAft>
                <a:spcPts val="0"/>
              </a:spcAft>
              <a:defRPr/>
            </a:lvl7pPr>
            <a:lvl8pPr marL="4800600" marR="0" indent="-228600" algn="l" rtl="0">
              <a:lnSpc>
                <a:spcPct val="93000"/>
              </a:lnSpc>
              <a:spcBef>
                <a:spcPts val="0"/>
              </a:spcBef>
              <a:spcAft>
                <a:spcPts val="0"/>
              </a:spcAft>
              <a:defRPr/>
            </a:lvl8pPr>
            <a:lvl9pPr marL="6629400" marR="0" indent="-228600" algn="l" rtl="0">
              <a:lnSpc>
                <a:spcPct val="93000"/>
              </a:lnSpc>
              <a:spcBef>
                <a:spcPts val="0"/>
              </a:spcBef>
              <a:spcAft>
                <a:spcPts val="0"/>
              </a:spcAft>
              <a:defRPr/>
            </a:lvl9pPr>
          </a:lstStyle>
          <a:p>
            <a:endParaRPr/>
          </a:p>
        </p:txBody>
      </p:sp>
      <p:sp>
        <p:nvSpPr>
          <p:cNvPr id="6" name="Shape 6"/>
          <p:cNvSpPr txBox="1">
            <a:spLocks noGrp="1"/>
          </p:cNvSpPr>
          <p:nvPr>
            <p:ph type="ftr" idx="11"/>
          </p:nvPr>
        </p:nvSpPr>
        <p:spPr>
          <a:xfrm>
            <a:off x="0" y="10156825"/>
            <a:ext cx="3279775" cy="533399"/>
          </a:xfrm>
          <a:prstGeom prst="rect">
            <a:avLst/>
          </a:prstGeom>
          <a:noFill/>
          <a:ln>
            <a:noFill/>
          </a:ln>
        </p:spPr>
        <p:txBody>
          <a:bodyPr lIns="91425" tIns="91425" rIns="91425" bIns="91425" anchor="b" anchorCtr="0"/>
          <a:lstStyle>
            <a:lvl1pPr marL="0" marR="0" indent="0" algn="l" rtl="0">
              <a:lnSpc>
                <a:spcPct val="95000"/>
              </a:lnSpc>
              <a:spcBef>
                <a:spcPts val="0"/>
              </a:spcBef>
              <a:spcAft>
                <a:spcPts val="0"/>
              </a:spcAft>
              <a:defRPr/>
            </a:lvl1pPr>
            <a:lvl2pPr marL="742950" marR="0" indent="-285750" algn="l" rtl="0">
              <a:lnSpc>
                <a:spcPct val="93000"/>
              </a:lnSpc>
              <a:spcBef>
                <a:spcPts val="0"/>
              </a:spcBef>
              <a:spcAft>
                <a:spcPts val="0"/>
              </a:spcAft>
              <a:defRPr/>
            </a:lvl2pPr>
            <a:lvl3pPr marL="1143000" marR="0" indent="-228600" algn="l" rtl="0">
              <a:lnSpc>
                <a:spcPct val="93000"/>
              </a:lnSpc>
              <a:spcBef>
                <a:spcPts val="0"/>
              </a:spcBef>
              <a:spcAft>
                <a:spcPts val="0"/>
              </a:spcAft>
              <a:defRPr/>
            </a:lvl3pPr>
            <a:lvl4pPr marL="1600200" marR="0" indent="-228600" algn="l" rtl="0">
              <a:lnSpc>
                <a:spcPct val="93000"/>
              </a:lnSpc>
              <a:spcBef>
                <a:spcPts val="0"/>
              </a:spcBef>
              <a:spcAft>
                <a:spcPts val="0"/>
              </a:spcAft>
              <a:defRPr/>
            </a:lvl4pPr>
            <a:lvl5pPr marL="2057400" marR="0" indent="-228600" algn="l" rtl="0">
              <a:lnSpc>
                <a:spcPct val="93000"/>
              </a:lnSpc>
              <a:spcBef>
                <a:spcPts val="0"/>
              </a:spcBef>
              <a:spcAft>
                <a:spcPts val="0"/>
              </a:spcAft>
              <a:defRPr/>
            </a:lvl5pPr>
            <a:lvl6pPr marL="2514600" marR="0" indent="-228600" algn="l" rtl="0">
              <a:lnSpc>
                <a:spcPct val="93000"/>
              </a:lnSpc>
              <a:spcBef>
                <a:spcPts val="0"/>
              </a:spcBef>
              <a:spcAft>
                <a:spcPts val="0"/>
              </a:spcAft>
              <a:defRPr/>
            </a:lvl6pPr>
            <a:lvl7pPr marL="3429000" marR="0" indent="-228600" algn="l" rtl="0">
              <a:lnSpc>
                <a:spcPct val="93000"/>
              </a:lnSpc>
              <a:spcBef>
                <a:spcPts val="0"/>
              </a:spcBef>
              <a:spcAft>
                <a:spcPts val="0"/>
              </a:spcAft>
              <a:defRPr/>
            </a:lvl7pPr>
            <a:lvl8pPr marL="4800600" marR="0" indent="-228600" algn="l" rtl="0">
              <a:lnSpc>
                <a:spcPct val="93000"/>
              </a:lnSpc>
              <a:spcBef>
                <a:spcPts val="0"/>
              </a:spcBef>
              <a:spcAft>
                <a:spcPts val="0"/>
              </a:spcAft>
              <a:defRPr/>
            </a:lvl8pPr>
            <a:lvl9pPr marL="6629400" marR="0" indent="-228600" algn="l" rtl="0">
              <a:lnSpc>
                <a:spcPct val="93000"/>
              </a:lnSpc>
              <a:spcBef>
                <a:spcPts val="0"/>
              </a:spcBef>
              <a:spcAft>
                <a:spcPts val="0"/>
              </a:spcAft>
              <a:defRPr/>
            </a:lvl9pPr>
          </a:lstStyle>
          <a:p>
            <a:endParaRPr/>
          </a:p>
        </p:txBody>
      </p:sp>
      <p:sp>
        <p:nvSpPr>
          <p:cNvPr id="7" name="Shape 7"/>
          <p:cNvSpPr txBox="1">
            <a:spLocks noGrp="1"/>
          </p:cNvSpPr>
          <p:nvPr>
            <p:ph type="sldNum" idx="12"/>
          </p:nvPr>
        </p:nvSpPr>
        <p:spPr>
          <a:xfrm>
            <a:off x="4278312" y="10156825"/>
            <a:ext cx="3279775" cy="533399"/>
          </a:xfrm>
          <a:prstGeom prst="rect">
            <a:avLst/>
          </a:prstGeom>
          <a:noFill/>
          <a:ln>
            <a:noFill/>
          </a:ln>
        </p:spPr>
        <p:txBody>
          <a:bodyPr lIns="0" tIns="0" rIns="0" bIns="0" anchor="b" anchorCtr="0">
            <a:noAutofit/>
          </a:bodyPr>
          <a:lstStyle>
            <a:lvl1pPr marL="0" marR="0" indent="0" algn="r" rtl="0">
              <a:lnSpc>
                <a:spcPct val="95000"/>
              </a:lnSpc>
              <a:spcBef>
                <a:spcPts val="0"/>
              </a:spcBef>
              <a:spcAft>
                <a:spcPts val="0"/>
              </a:spcAft>
              <a:buNone/>
              <a:defRPr sz="1400" b="0" i="0" u="none" strike="noStrike" cap="none" baseline="0">
                <a:solidFill>
                  <a:srgbClr val="000000"/>
                </a:solidFill>
                <a:latin typeface="Times New Roman"/>
                <a:ea typeface="Times New Roman"/>
                <a:cs typeface="Times New Roman"/>
                <a:sym typeface="Times New Roman"/>
              </a:defRPr>
            </a:lvl1pPr>
          </a:lstStyle>
          <a:p>
            <a:pPr marL="0" lvl="0" indent="0">
              <a:spcBef>
                <a:spcPts val="0"/>
              </a:spcBef>
              <a:buClr>
                <a:srgbClr val="000000"/>
              </a:buClr>
              <a:buSzPct val="25000"/>
              <a:buFont typeface="Times New Roman"/>
              <a:buNone/>
            </a:pPr>
            <a:fld id="{00000000-1234-1234-1234-123412341234}" type="slidenum">
              <a:rPr lang="en-US"/>
              <a:t>‹#›</a:t>
            </a:fld>
            <a:endParaRPr lang="en-US"/>
          </a:p>
        </p:txBody>
      </p:sp>
    </p:spTree>
    <p:extLst>
      <p:ext uri="{BB962C8B-B14F-4D97-AF65-F5344CB8AC3E}">
        <p14:creationId xmlns:p14="http://schemas.microsoft.com/office/powerpoint/2010/main" val="3410266034"/>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 name="Shape 21"/>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318999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23814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240954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2167529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399725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657552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06744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295472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3923411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46478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354246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2481616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3214055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58186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 name="Shape 33"/>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3211105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9" name="Shape 39"/>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1364042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5" name="Shape 45"/>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548968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1" name="Shape 51"/>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2104886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1" name="Shape 51"/>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2076533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788780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008035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93" name="Shape 93"/>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13635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2119863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00" name="Shape 100"/>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3643139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07" name="Shape 10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3829918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86" name="Shape 86"/>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530207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8" name="Shape 58"/>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2553656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2" name="Shape 72"/>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2131703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9" name="Shape 79"/>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3406640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3" name="Shape 113"/>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1178274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9" name="Shape 119"/>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3572772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9" name="Shape 119"/>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1661049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2" name="Shape 72"/>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408430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2721575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9" name="Shape 79"/>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a:p>
        </p:txBody>
      </p:sp>
    </p:spTree>
    <p:extLst>
      <p:ext uri="{BB962C8B-B14F-4D97-AF65-F5344CB8AC3E}">
        <p14:creationId xmlns:p14="http://schemas.microsoft.com/office/powerpoint/2010/main" val="3909374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86" name="Shape 86"/>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887266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3476214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030702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346844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747260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5" name="Shape 65"/>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432312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1885738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a:p>
            <a:pPr>
              <a:spcBef>
                <a:spcPts val="0"/>
              </a:spcBef>
              <a:buNone/>
            </a:pPr>
            <a:endParaRPr dirty="0"/>
          </a:p>
        </p:txBody>
      </p:sp>
    </p:spTree>
    <p:extLst>
      <p:ext uri="{BB962C8B-B14F-4D97-AF65-F5344CB8AC3E}">
        <p14:creationId xmlns:p14="http://schemas.microsoft.com/office/powerpoint/2010/main" val="95452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203509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5786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366872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300216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06488" y="812800"/>
            <a:ext cx="5345112" cy="40084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 name="Shape 27"/>
          <p:cNvSpPr txBox="1">
            <a:spLocks noGrp="1"/>
          </p:cNvSpPr>
          <p:nvPr>
            <p:ph type="body" idx="1"/>
          </p:nvPr>
        </p:nvSpPr>
        <p:spPr>
          <a:xfrm>
            <a:off x="755650" y="5078412"/>
            <a:ext cx="6048374" cy="4811712"/>
          </a:xfrm>
          <a:prstGeom prst="rect">
            <a:avLst/>
          </a:prstGeom>
          <a:noFill/>
          <a:ln>
            <a:noFill/>
          </a:ln>
        </p:spPr>
        <p:txBody>
          <a:bodyPr lIns="0" tIns="0" rIns="0" bIns="0" anchor="ctr" anchorCtr="0">
            <a:noAutofit/>
          </a:bodyPr>
          <a:lstStyle/>
          <a:p>
            <a:pPr>
              <a:spcBef>
                <a:spcPts val="0"/>
              </a:spcBef>
              <a:buNone/>
            </a:pPr>
            <a:endParaRPr dirty="0"/>
          </a:p>
        </p:txBody>
      </p:sp>
    </p:spTree>
    <p:extLst>
      <p:ext uri="{BB962C8B-B14F-4D97-AF65-F5344CB8AC3E}">
        <p14:creationId xmlns:p14="http://schemas.microsoft.com/office/powerpoint/2010/main" val="225905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0078" y="1237197"/>
            <a:ext cx="7560469" cy="2631887"/>
          </a:xfrm>
        </p:spPr>
        <p:txBody>
          <a:bodyPr anchor="b"/>
          <a:lstStyle>
            <a:lvl1pPr algn="ctr">
              <a:defRPr sz="4961"/>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60078" y="3970580"/>
            <a:ext cx="7560469" cy="1825171"/>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94497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41877663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13947" y="402483"/>
            <a:ext cx="2173635" cy="64064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93043" y="402483"/>
            <a:ext cx="6394896" cy="64064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395090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0472773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9399809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 name="日付プレースホルダー 9"/>
          <p:cNvSpPr>
            <a:spLocks noGrp="1"/>
          </p:cNvSpPr>
          <p:nvPr>
            <p:ph type="dt" sz="half" idx="10"/>
          </p:nvPr>
        </p:nvSpPr>
        <p:spPr/>
        <p:txBody>
          <a:bodyPr/>
          <a:lstStyle/>
          <a:p>
            <a:endParaRPr lang="ja-JP" altLang="en-US"/>
          </a:p>
        </p:txBody>
      </p:sp>
      <p:sp>
        <p:nvSpPr>
          <p:cNvPr id="11" name="フッター プレースホルダー 10"/>
          <p:cNvSpPr>
            <a:spLocks noGrp="1"/>
          </p:cNvSpPr>
          <p:nvPr>
            <p:ph type="ftr" sz="quarter" idx="11"/>
          </p:nvPr>
        </p:nvSpPr>
        <p:spPr/>
        <p:txBody>
          <a:bodyPr/>
          <a:lstStyle/>
          <a:p>
            <a:endParaRPr lang="ja-JP" altLang="en-US"/>
          </a:p>
        </p:txBody>
      </p:sp>
      <p:sp>
        <p:nvSpPr>
          <p:cNvPr id="12" name="スライド番号プレースホルダー 11"/>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23295803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238845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7793" y="1884670"/>
            <a:ext cx="8694539" cy="3144614"/>
          </a:xfrm>
        </p:spPr>
        <p:txBody>
          <a:bodyPr anchor="b"/>
          <a:lstStyle>
            <a:lvl1pPr>
              <a:defRPr sz="4961"/>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7793" y="5059034"/>
            <a:ext cx="8694539" cy="1653678"/>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81322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93043" y="2012414"/>
            <a:ext cx="4284266"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103316" y="2012414"/>
            <a:ext cx="4284266" cy="479654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11896053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402483"/>
            <a:ext cx="8694539" cy="1461188"/>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94357" y="1853171"/>
            <a:ext cx="4264576"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94357" y="2761381"/>
            <a:ext cx="4264576"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103316" y="1853171"/>
            <a:ext cx="4285579"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103316" y="2761381"/>
            <a:ext cx="4285579" cy="406157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p>
        </p:txBody>
      </p:sp>
      <p:sp>
        <p:nvSpPr>
          <p:cNvPr id="8" name="フッター プレースホルダー 7"/>
          <p:cNvSpPr>
            <a:spLocks noGrp="1"/>
          </p:cNvSpPr>
          <p:nvPr>
            <p:ph type="ftr" sz="quarter" idx="11"/>
          </p:nvPr>
        </p:nvSpPr>
        <p:spPr/>
        <p:txBody>
          <a:bodyPr/>
          <a:lstStyle/>
          <a:p>
            <a:endParaRPr lang="ja-JP" altLang="en-US"/>
          </a:p>
        </p:txBody>
      </p:sp>
      <p:sp>
        <p:nvSpPr>
          <p:cNvPr id="9" name="スライド番号プレースホルダー 8"/>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347441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952484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p>
        </p:txBody>
      </p:sp>
      <p:sp>
        <p:nvSpPr>
          <p:cNvPr id="3" name="フッター プレースホルダー 2"/>
          <p:cNvSpPr>
            <a:spLocks noGrp="1"/>
          </p:cNvSpPr>
          <p:nvPr>
            <p:ph type="ftr" sz="quarter" idx="11"/>
          </p:nvPr>
        </p:nvSpPr>
        <p:spPr/>
        <p:txBody>
          <a:bodyPr/>
          <a:lstStyle/>
          <a:p>
            <a:endParaRPr lang="ja-JP" altLang="en-US"/>
          </a:p>
        </p:txBody>
      </p:sp>
      <p:sp>
        <p:nvSpPr>
          <p:cNvPr id="4" name="スライド番号プレースホルダー 3"/>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2561881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503978"/>
            <a:ext cx="3251264" cy="1763924"/>
          </a:xfrm>
        </p:spPr>
        <p:txBody>
          <a:bodyPr anchor="b"/>
          <a:lstStyle>
            <a:lvl1pPr>
              <a:defRPr sz="2646"/>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85579" y="1088454"/>
            <a:ext cx="5103316" cy="5372269"/>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60082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94356" y="503978"/>
            <a:ext cx="3251264" cy="1763924"/>
          </a:xfrm>
        </p:spPr>
        <p:txBody>
          <a:bodyPr anchor="b"/>
          <a:lstStyle>
            <a:lvl1pPr>
              <a:defRPr sz="2646"/>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85579" y="1088454"/>
            <a:ext cx="5103316" cy="5372269"/>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kumimoji="1" lang="ja-JP" altLang="en-US"/>
          </a:p>
        </p:txBody>
      </p:sp>
      <p:sp>
        <p:nvSpPr>
          <p:cNvPr id="4" name="テキスト プレースホルダー 3"/>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170003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93043" y="402483"/>
            <a:ext cx="8694539" cy="1461188"/>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93043" y="7006699"/>
            <a:ext cx="2268141"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ja-JP" altLang="en-US"/>
          </a:p>
        </p:txBody>
      </p:sp>
      <p:sp>
        <p:nvSpPr>
          <p:cNvPr id="5" name="フッター プレースホルダー 4"/>
          <p:cNvSpPr>
            <a:spLocks noGrp="1"/>
          </p:cNvSpPr>
          <p:nvPr>
            <p:ph type="ftr" sz="quarter" idx="3"/>
          </p:nvPr>
        </p:nvSpPr>
        <p:spPr>
          <a:xfrm>
            <a:off x="3339207" y="7006699"/>
            <a:ext cx="340221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ja-JP" altLang="en-US"/>
          </a:p>
        </p:txBody>
      </p:sp>
      <p:sp>
        <p:nvSpPr>
          <p:cNvPr id="6" name="スライド番号プレースホルダー 5"/>
          <p:cNvSpPr>
            <a:spLocks noGrp="1"/>
          </p:cNvSpPr>
          <p:nvPr>
            <p:ph type="sldNum" sz="quarter" idx="4"/>
          </p:nvPr>
        </p:nvSpPr>
        <p:spPr>
          <a:xfrm>
            <a:off x="7119441" y="7006699"/>
            <a:ext cx="2268141" cy="402483"/>
          </a:xfrm>
          <a:prstGeom prst="rect">
            <a:avLst/>
          </a:prstGeom>
        </p:spPr>
        <p:txBody>
          <a:bodyPr vert="horz" lIns="91440" tIns="45720" rIns="91440" bIns="45720" rtlCol="0" anchor="ctr"/>
          <a:lstStyle>
            <a:lvl1pPr algn="r">
              <a:defRPr sz="992">
                <a:solidFill>
                  <a:schemeClr val="tx1">
                    <a:tint val="75000"/>
                  </a:schemeClr>
                </a:solidFill>
              </a:defRPr>
            </a:lvl1pPr>
          </a:lstStyle>
          <a:p>
            <a:pPr marL="0" lvl="0" indent="0">
              <a:spcBef>
                <a:spcPts val="0"/>
              </a:spcBef>
              <a:buClr>
                <a:srgbClr val="000000"/>
              </a:buClr>
              <a:buSzPct val="25000"/>
              <a:buFont typeface="Times New Roman"/>
              <a:buNone/>
            </a:pPr>
            <a:fld id="{00000000-1234-1234-1234-123412341234}" type="slidenum">
              <a:rPr lang="en-US" smtClean="0"/>
              <a:t>‹#›</a:t>
            </a:fld>
            <a:endParaRPr lang="en-US"/>
          </a:p>
        </p:txBody>
      </p:sp>
    </p:spTree>
    <p:extLst>
      <p:ext uri="{BB962C8B-B14F-4D97-AF65-F5344CB8AC3E}">
        <p14:creationId xmlns:p14="http://schemas.microsoft.com/office/powerpoint/2010/main" val="3532057049"/>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Lst>
  <p:timing>
    <p:tnLst>
      <p:par>
        <p:cTn id="1" dur="indefinite" restart="never" nodeType="tmRoot"/>
      </p:par>
    </p:tnLst>
  </p:timing>
  <p:hf sldNum="0" hdr="0" ftr="0" dt="0"/>
  <p:txStyles>
    <p:titleStyle>
      <a:lvl1pPr algn="l" defTabSz="756026" rtl="0" eaLnBrk="1" latinLnBrk="0" hangingPunct="1">
        <a:lnSpc>
          <a:spcPct val="90000"/>
        </a:lnSpc>
        <a:spcBef>
          <a:spcPct val="0"/>
        </a:spcBef>
        <a:buNone/>
        <a:defRPr kumimoji="1"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kumimoji="1"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ja-JP"/>
      </a:defPPr>
      <a:lvl1pPr marL="0" algn="l" defTabSz="756026" rtl="0" eaLnBrk="1" latinLnBrk="0" hangingPunct="1">
        <a:defRPr kumimoji="1" sz="1488" kern="1200">
          <a:solidFill>
            <a:schemeClr val="tx1"/>
          </a:solidFill>
          <a:latin typeface="+mn-lt"/>
          <a:ea typeface="+mn-ea"/>
          <a:cs typeface="+mn-cs"/>
        </a:defRPr>
      </a:lvl1pPr>
      <a:lvl2pPr marL="378013" algn="l" defTabSz="756026" rtl="0" eaLnBrk="1" latinLnBrk="0" hangingPunct="1">
        <a:defRPr kumimoji="1" sz="1488" kern="1200">
          <a:solidFill>
            <a:schemeClr val="tx1"/>
          </a:solidFill>
          <a:latin typeface="+mn-lt"/>
          <a:ea typeface="+mn-ea"/>
          <a:cs typeface="+mn-cs"/>
        </a:defRPr>
      </a:lvl2pPr>
      <a:lvl3pPr marL="756026" algn="l" defTabSz="756026" rtl="0" eaLnBrk="1" latinLnBrk="0" hangingPunct="1">
        <a:defRPr kumimoji="1" sz="1488" kern="1200">
          <a:solidFill>
            <a:schemeClr val="tx1"/>
          </a:solidFill>
          <a:latin typeface="+mn-lt"/>
          <a:ea typeface="+mn-ea"/>
          <a:cs typeface="+mn-cs"/>
        </a:defRPr>
      </a:lvl3pPr>
      <a:lvl4pPr marL="1134039" algn="l" defTabSz="756026" rtl="0" eaLnBrk="1" latinLnBrk="0" hangingPunct="1">
        <a:defRPr kumimoji="1" sz="1488" kern="1200">
          <a:solidFill>
            <a:schemeClr val="tx1"/>
          </a:solidFill>
          <a:latin typeface="+mn-lt"/>
          <a:ea typeface="+mn-ea"/>
          <a:cs typeface="+mn-cs"/>
        </a:defRPr>
      </a:lvl4pPr>
      <a:lvl5pPr marL="1512052" algn="l" defTabSz="756026" rtl="0" eaLnBrk="1" latinLnBrk="0" hangingPunct="1">
        <a:defRPr kumimoji="1" sz="1488" kern="1200">
          <a:solidFill>
            <a:schemeClr val="tx1"/>
          </a:solidFill>
          <a:latin typeface="+mn-lt"/>
          <a:ea typeface="+mn-ea"/>
          <a:cs typeface="+mn-cs"/>
        </a:defRPr>
      </a:lvl5pPr>
      <a:lvl6pPr marL="1890065" algn="l" defTabSz="756026" rtl="0" eaLnBrk="1" latinLnBrk="0" hangingPunct="1">
        <a:defRPr kumimoji="1" sz="1488" kern="1200">
          <a:solidFill>
            <a:schemeClr val="tx1"/>
          </a:solidFill>
          <a:latin typeface="+mn-lt"/>
          <a:ea typeface="+mn-ea"/>
          <a:cs typeface="+mn-cs"/>
        </a:defRPr>
      </a:lvl6pPr>
      <a:lvl7pPr marL="2268078" algn="l" defTabSz="756026" rtl="0" eaLnBrk="1" latinLnBrk="0" hangingPunct="1">
        <a:defRPr kumimoji="1" sz="1488" kern="1200">
          <a:solidFill>
            <a:schemeClr val="tx1"/>
          </a:solidFill>
          <a:latin typeface="+mn-lt"/>
          <a:ea typeface="+mn-ea"/>
          <a:cs typeface="+mn-cs"/>
        </a:defRPr>
      </a:lvl7pPr>
      <a:lvl8pPr marL="2646091" algn="l" defTabSz="756026" rtl="0" eaLnBrk="1" latinLnBrk="0" hangingPunct="1">
        <a:defRPr kumimoji="1" sz="1488" kern="1200">
          <a:solidFill>
            <a:schemeClr val="tx1"/>
          </a:solidFill>
          <a:latin typeface="+mn-lt"/>
          <a:ea typeface="+mn-ea"/>
          <a:cs typeface="+mn-cs"/>
        </a:defRPr>
      </a:lvl8pPr>
      <a:lvl9pPr marL="3024104" algn="l" defTabSz="756026"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Shape 17"/>
          <p:cNvSpPr txBox="1">
            <a:spLocks noGrp="1"/>
          </p:cNvSpPr>
          <p:nvPr>
            <p:ph type="title" idx="4294967295"/>
          </p:nvPr>
        </p:nvSpPr>
        <p:spPr>
          <a:xfrm>
            <a:off x="111967" y="298450"/>
            <a:ext cx="9853128" cy="1266825"/>
          </a:xfrm>
          <a:prstGeom prst="rect">
            <a:avLst/>
          </a:prstGeom>
          <a:noFill/>
          <a:ln>
            <a:noFill/>
          </a:ln>
        </p:spPr>
        <p:txBody>
          <a:bodyPr lIns="0" tIns="81625" rIns="0" bIns="0" anchor="ctr" anchorCtr="0">
            <a:noAutofit/>
          </a:bodyPr>
          <a:lstStyle/>
          <a:p>
            <a:pPr marL="0" marR="0" lvl="0" indent="0" algn="ctr" rtl="0">
              <a:lnSpc>
                <a:spcPct val="88000"/>
              </a:lnSpc>
              <a:spcBef>
                <a:spcPts val="0"/>
              </a:spcBef>
              <a:spcAft>
                <a:spcPts val="0"/>
              </a:spcAft>
              <a:buClr>
                <a:srgbClr val="3333FF"/>
              </a:buClr>
              <a:buSzPct val="25000"/>
              <a:buFont typeface="Arial"/>
              <a:buNone/>
            </a:pPr>
            <a:r>
              <a:rPr lang="en-US" sz="5400" b="0" i="0" u="none" strike="noStrike" cap="none" baseline="0" dirty="0" err="1">
                <a:solidFill>
                  <a:srgbClr val="3333FF"/>
                </a:solidFill>
                <a:latin typeface="Arial"/>
                <a:ea typeface="Arial"/>
                <a:cs typeface="Arial"/>
                <a:sym typeface="Arial"/>
              </a:rPr>
              <a:t>京都</a:t>
            </a:r>
            <a:r>
              <a:rPr lang="en-US" sz="5400" b="0" i="0" u="none" strike="noStrike" cap="none" baseline="0" dirty="0">
                <a:solidFill>
                  <a:srgbClr val="3333FF"/>
                </a:solidFill>
                <a:latin typeface="Arial"/>
                <a:ea typeface="Arial"/>
                <a:cs typeface="Arial"/>
                <a:sym typeface="Arial"/>
              </a:rPr>
              <a:t> </a:t>
            </a:r>
            <a:r>
              <a:rPr lang="en-US" sz="5400" b="0" i="0" u="none" strike="noStrike" cap="none" baseline="0" dirty="0" err="1">
                <a:solidFill>
                  <a:srgbClr val="3333FF"/>
                </a:solidFill>
                <a:latin typeface="Arial"/>
                <a:ea typeface="Arial"/>
                <a:cs typeface="Arial"/>
                <a:sym typeface="Arial"/>
              </a:rPr>
              <a:t>脱原発</a:t>
            </a:r>
            <a:r>
              <a:rPr lang="en-US" sz="5400" b="0" i="0" u="none" strike="noStrike" cap="none" baseline="0" dirty="0">
                <a:solidFill>
                  <a:srgbClr val="3333FF"/>
                </a:solidFill>
                <a:latin typeface="Arial"/>
                <a:ea typeface="Arial"/>
                <a:cs typeface="Arial"/>
                <a:sym typeface="Arial"/>
              </a:rPr>
              <a:t> </a:t>
            </a:r>
            <a:r>
              <a:rPr lang="en-US" sz="5400" b="0" i="0" u="none" strike="noStrike" cap="none" baseline="0" dirty="0" err="1">
                <a:solidFill>
                  <a:srgbClr val="3333FF"/>
                </a:solidFill>
                <a:latin typeface="Arial"/>
                <a:ea typeface="Arial"/>
                <a:cs typeface="Arial"/>
                <a:sym typeface="Arial"/>
              </a:rPr>
              <a:t>原告団</a:t>
            </a:r>
            <a:r>
              <a:rPr lang="en-US" sz="5400" b="0" i="0" u="none" strike="noStrike" cap="none" baseline="0" dirty="0">
                <a:solidFill>
                  <a:srgbClr val="3333FF"/>
                </a:solidFill>
                <a:latin typeface="Arial"/>
                <a:ea typeface="Arial"/>
                <a:cs typeface="Arial"/>
                <a:sym typeface="Arial"/>
              </a:rPr>
              <a:t/>
            </a:r>
            <a:br>
              <a:rPr lang="en-US" sz="5400" b="0" i="0" u="none" strike="noStrike" cap="none" baseline="0" dirty="0">
                <a:solidFill>
                  <a:srgbClr val="3333FF"/>
                </a:solidFill>
                <a:latin typeface="Arial"/>
                <a:ea typeface="Arial"/>
                <a:cs typeface="Arial"/>
                <a:sym typeface="Arial"/>
              </a:rPr>
            </a:br>
            <a:r>
              <a:rPr lang="en-US" sz="4000" b="0" i="0" u="none" strike="noStrike" cap="none" baseline="0" dirty="0" err="1" smtClean="0">
                <a:solidFill>
                  <a:srgbClr val="3333FF"/>
                </a:solidFill>
                <a:latin typeface="Arial"/>
                <a:ea typeface="Arial"/>
                <a:cs typeface="Arial"/>
                <a:sym typeface="Arial"/>
              </a:rPr>
              <a:t>からの報告</a:t>
            </a:r>
            <a:endParaRPr lang="en-US" sz="4000" b="0" i="0" u="none" strike="noStrike" cap="none" baseline="0" dirty="0">
              <a:solidFill>
                <a:srgbClr val="3333FF"/>
              </a:solidFill>
              <a:latin typeface="Arial"/>
              <a:ea typeface="Arial"/>
              <a:cs typeface="Arial"/>
              <a:sym typeface="Arial"/>
            </a:endParaRPr>
          </a:p>
        </p:txBody>
      </p:sp>
      <p:sp>
        <p:nvSpPr>
          <p:cNvPr id="18" name="Shape 18"/>
          <p:cNvSpPr txBox="1">
            <a:spLocks noGrp="1"/>
          </p:cNvSpPr>
          <p:nvPr>
            <p:ph type="subTitle" idx="4294967295"/>
          </p:nvPr>
        </p:nvSpPr>
        <p:spPr>
          <a:xfrm>
            <a:off x="942489" y="1768475"/>
            <a:ext cx="9138136" cy="5231765"/>
          </a:xfrm>
          <a:prstGeom prst="rect">
            <a:avLst/>
          </a:prstGeom>
          <a:noFill/>
          <a:ln w="9525" cap="flat">
            <a:noFill/>
            <a:prstDash val="solid"/>
            <a:round/>
            <a:headEnd type="none" w="med" len="med"/>
            <a:tailEnd type="none" w="med" len="med"/>
          </a:ln>
        </p:spPr>
        <p:txBody>
          <a:bodyPr lIns="0" tIns="28200" rIns="0" bIns="0" anchor="ctr" anchorCtr="0">
            <a:noAutofit/>
          </a:bodyPr>
          <a:lstStyle/>
          <a:p>
            <a:pPr marL="0" marR="0" lvl="0" indent="0" rtl="0">
              <a:lnSpc>
                <a:spcPct val="93000"/>
              </a:lnSpc>
              <a:spcBef>
                <a:spcPts val="0"/>
              </a:spcBef>
              <a:spcAft>
                <a:spcPts val="0"/>
              </a:spcAft>
              <a:buClr>
                <a:srgbClr val="000000"/>
              </a:buClr>
              <a:buSzPct val="25000"/>
              <a:buFont typeface="Arial"/>
              <a:buNone/>
            </a:pPr>
            <a:endParaRPr lang="en-US" altLang="ja-JP" sz="3200" b="0" i="0" u="none" strike="noStrike" cap="none" baseline="0" dirty="0" smtClean="0">
              <a:solidFill>
                <a:srgbClr val="000000"/>
              </a:solidFill>
              <a:latin typeface="Arial"/>
              <a:ea typeface="Arial"/>
              <a:cs typeface="Arial"/>
              <a:sym typeface="Arial"/>
            </a:endParaRPr>
          </a:p>
          <a:p>
            <a:pPr marL="0" marR="0" lvl="0" indent="0" rtl="0">
              <a:lnSpc>
                <a:spcPct val="93000"/>
              </a:lnSpc>
              <a:spcBef>
                <a:spcPts val="0"/>
              </a:spcBef>
              <a:spcAft>
                <a:spcPts val="0"/>
              </a:spcAft>
              <a:buClr>
                <a:srgbClr val="000000"/>
              </a:buClr>
              <a:buSzPct val="25000"/>
              <a:buFont typeface="Arial"/>
              <a:buNone/>
            </a:pPr>
            <a:r>
              <a:rPr lang="en-US" altLang="ja-JP" sz="3000" b="0" i="0" u="none" strike="noStrike" cap="none" baseline="0" dirty="0" smtClean="0">
                <a:solidFill>
                  <a:srgbClr val="0070C0"/>
                </a:solidFill>
                <a:latin typeface="Arial"/>
                <a:ea typeface="Arial"/>
                <a:cs typeface="Arial"/>
                <a:sym typeface="Arial"/>
              </a:rPr>
              <a:t>[ 1 ] </a:t>
            </a:r>
            <a:r>
              <a:rPr lang="ja-JP" altLang="en-US" sz="3200" b="0" i="0" u="none" strike="noStrike" cap="none" baseline="0" dirty="0" smtClean="0">
                <a:solidFill>
                  <a:srgbClr val="000000"/>
                </a:solidFill>
                <a:latin typeface="Arial"/>
                <a:ea typeface="Arial"/>
                <a:cs typeface="Arial"/>
                <a:sym typeface="Arial"/>
              </a:rPr>
              <a:t>多くの脱原発裁判</a:t>
            </a:r>
            <a:endParaRPr lang="en-US" altLang="ja-JP" sz="3200" b="0" i="0" u="none" strike="noStrike" cap="none" baseline="0" dirty="0" smtClean="0">
              <a:solidFill>
                <a:srgbClr val="000000"/>
              </a:solidFill>
              <a:latin typeface="Arial"/>
              <a:ea typeface="Arial"/>
              <a:cs typeface="Arial"/>
              <a:sym typeface="Arial"/>
            </a:endParaRPr>
          </a:p>
          <a:p>
            <a:pPr marL="0" marR="0" lvl="0" indent="0" rtl="0">
              <a:lnSpc>
                <a:spcPct val="93000"/>
              </a:lnSpc>
              <a:spcBef>
                <a:spcPts val="0"/>
              </a:spcBef>
              <a:spcAft>
                <a:spcPts val="0"/>
              </a:spcAft>
              <a:buClr>
                <a:srgbClr val="000000"/>
              </a:buClr>
              <a:buSzPct val="25000"/>
              <a:buFont typeface="Arial"/>
              <a:buNone/>
            </a:pPr>
            <a:endParaRPr lang="en-US" altLang="ja-JP" sz="3200" b="0" i="0" u="none" strike="noStrike" cap="none" baseline="0" dirty="0" smtClean="0">
              <a:solidFill>
                <a:srgbClr val="000000"/>
              </a:solidFill>
              <a:latin typeface="Arial"/>
              <a:ea typeface="Arial"/>
              <a:cs typeface="Arial"/>
              <a:sym typeface="Arial"/>
            </a:endParaRPr>
          </a:p>
          <a:p>
            <a:pPr marL="0" marR="0" lvl="0" indent="0" rtl="0">
              <a:lnSpc>
                <a:spcPct val="93000"/>
              </a:lnSpc>
              <a:spcBef>
                <a:spcPts val="0"/>
              </a:spcBef>
              <a:spcAft>
                <a:spcPts val="0"/>
              </a:spcAft>
              <a:buClr>
                <a:srgbClr val="000000"/>
              </a:buClr>
              <a:buSzPct val="25000"/>
              <a:buFont typeface="Arial"/>
              <a:buNone/>
            </a:pPr>
            <a:r>
              <a:rPr lang="en-US" sz="3000" b="0" i="0" u="none" strike="noStrike" cap="none" baseline="0" dirty="0" smtClean="0">
                <a:solidFill>
                  <a:srgbClr val="0070C0"/>
                </a:solidFill>
                <a:latin typeface="Arial"/>
                <a:ea typeface="Arial"/>
                <a:cs typeface="Arial"/>
                <a:sym typeface="Arial"/>
              </a:rPr>
              <a:t>[ 2 </a:t>
            </a:r>
            <a:r>
              <a:rPr lang="en-US" sz="3000" b="0" i="0" u="none" strike="noStrike" cap="none" baseline="0" dirty="0">
                <a:solidFill>
                  <a:srgbClr val="0070C0"/>
                </a:solidFill>
                <a:latin typeface="Arial"/>
                <a:ea typeface="Arial"/>
                <a:cs typeface="Arial"/>
                <a:sym typeface="Arial"/>
              </a:rPr>
              <a:t>] </a:t>
            </a:r>
            <a:r>
              <a:rPr lang="en-US" sz="3200" b="0" i="0" u="none" strike="noStrike" cap="none" baseline="0" dirty="0" err="1" smtClean="0">
                <a:solidFill>
                  <a:srgbClr val="000000"/>
                </a:solidFill>
                <a:latin typeface="Arial"/>
                <a:ea typeface="Arial"/>
                <a:cs typeface="Arial"/>
                <a:sym typeface="Arial"/>
              </a:rPr>
              <a:t>京都地裁における</a:t>
            </a:r>
            <a:r>
              <a:rPr lang="en-US" sz="3200" b="0" i="0" u="none" strike="noStrike" cap="none" baseline="0" dirty="0" smtClean="0">
                <a:solidFill>
                  <a:srgbClr val="000000"/>
                </a:solidFill>
                <a:latin typeface="Arial"/>
                <a:ea typeface="Arial"/>
                <a:cs typeface="Arial"/>
                <a:sym typeface="Arial"/>
              </a:rPr>
              <a:t> </a:t>
            </a:r>
            <a:r>
              <a:rPr lang="en-US" sz="3200" b="0" i="0" u="none" strike="noStrike" cap="none" baseline="0" dirty="0" err="1" smtClean="0">
                <a:solidFill>
                  <a:srgbClr val="000000"/>
                </a:solidFill>
                <a:latin typeface="Arial"/>
                <a:ea typeface="Arial"/>
                <a:cs typeface="Arial"/>
                <a:sym typeface="Arial"/>
              </a:rPr>
              <a:t>大飯原発</a:t>
            </a:r>
            <a:r>
              <a:rPr lang="en-US" sz="3200" b="0" i="0" u="none" strike="noStrike" cap="none" baseline="0" dirty="0" smtClean="0">
                <a:solidFill>
                  <a:srgbClr val="000000"/>
                </a:solidFill>
                <a:latin typeface="Arial"/>
                <a:ea typeface="Arial"/>
                <a:cs typeface="Arial"/>
                <a:sym typeface="Arial"/>
              </a:rPr>
              <a:t> </a:t>
            </a:r>
            <a:r>
              <a:rPr lang="en-US" sz="3200" b="0" i="0" u="none" strike="noStrike" cap="none" baseline="0" dirty="0" err="1" smtClean="0">
                <a:solidFill>
                  <a:srgbClr val="000000"/>
                </a:solidFill>
                <a:latin typeface="Arial"/>
                <a:ea typeface="Arial"/>
                <a:cs typeface="Arial"/>
                <a:sym typeface="Arial"/>
              </a:rPr>
              <a:t>差止訴訟の現状</a:t>
            </a:r>
            <a:endParaRPr lang="en-US" sz="3200" b="0" i="0" u="none" strike="noStrike" cap="none" baseline="0" dirty="0" smtClean="0">
              <a:solidFill>
                <a:srgbClr val="000000"/>
              </a:solidFill>
              <a:latin typeface="Arial"/>
              <a:ea typeface="Arial"/>
              <a:cs typeface="Arial"/>
              <a:sym typeface="Arial"/>
            </a:endParaRPr>
          </a:p>
          <a:p>
            <a:pPr marL="0" marR="0" lvl="0" indent="0" rtl="0">
              <a:lnSpc>
                <a:spcPct val="93000"/>
              </a:lnSpc>
              <a:spcBef>
                <a:spcPts val="0"/>
              </a:spcBef>
              <a:spcAft>
                <a:spcPts val="0"/>
              </a:spcAft>
              <a:buClr>
                <a:srgbClr val="000000"/>
              </a:buClr>
              <a:buSzPct val="25000"/>
              <a:buFont typeface="Arial"/>
              <a:buNone/>
            </a:pPr>
            <a:endParaRPr lang="en-US" sz="3200" b="0" i="0" u="none" strike="noStrike" cap="none" baseline="0" dirty="0">
              <a:solidFill>
                <a:srgbClr val="000000"/>
              </a:solidFill>
              <a:latin typeface="Arial"/>
              <a:ea typeface="Arial"/>
              <a:cs typeface="Arial"/>
              <a:sym typeface="Arial"/>
            </a:endParaRPr>
          </a:p>
          <a:p>
            <a:pPr marL="0" marR="0" lvl="0" indent="0" rtl="0">
              <a:lnSpc>
                <a:spcPct val="93000"/>
              </a:lnSpc>
              <a:spcBef>
                <a:spcPts val="0"/>
              </a:spcBef>
              <a:spcAft>
                <a:spcPts val="0"/>
              </a:spcAft>
              <a:buClr>
                <a:srgbClr val="000000"/>
              </a:buClr>
              <a:buSzPct val="25000"/>
              <a:buFont typeface="Arial"/>
              <a:buNone/>
            </a:pPr>
            <a:r>
              <a:rPr lang="en-US" sz="3000" b="0" i="0" u="none" strike="noStrike" cap="none" baseline="0" dirty="0" smtClean="0">
                <a:solidFill>
                  <a:srgbClr val="0070C0"/>
                </a:solidFill>
                <a:latin typeface="Arial"/>
                <a:ea typeface="Arial"/>
                <a:cs typeface="Arial"/>
                <a:sym typeface="Arial"/>
              </a:rPr>
              <a:t>[ 3 </a:t>
            </a:r>
            <a:r>
              <a:rPr lang="en-US" sz="3000" b="0" i="0" u="none" strike="noStrike" cap="none" baseline="0" dirty="0">
                <a:solidFill>
                  <a:srgbClr val="0070C0"/>
                </a:solidFill>
                <a:latin typeface="Arial"/>
                <a:ea typeface="Arial"/>
                <a:cs typeface="Arial"/>
                <a:sym typeface="Arial"/>
              </a:rPr>
              <a:t>] </a:t>
            </a:r>
            <a:r>
              <a:rPr lang="en-US" sz="3200" b="0" i="0" u="none" strike="noStrike" cap="none" baseline="0" dirty="0" err="1" smtClean="0">
                <a:solidFill>
                  <a:srgbClr val="000000"/>
                </a:solidFill>
                <a:latin typeface="Arial"/>
                <a:ea typeface="Arial"/>
                <a:cs typeface="Arial"/>
                <a:sym typeface="Arial"/>
              </a:rPr>
              <a:t>京都</a:t>
            </a:r>
            <a:r>
              <a:rPr lang="en-US" sz="3200" b="0" i="0" u="none" strike="noStrike" cap="none" baseline="0" dirty="0" smtClean="0">
                <a:solidFill>
                  <a:srgbClr val="000000"/>
                </a:solidFill>
                <a:latin typeface="Arial"/>
                <a:ea typeface="Arial"/>
                <a:cs typeface="Arial"/>
                <a:sym typeface="Arial"/>
              </a:rPr>
              <a:t> </a:t>
            </a:r>
            <a:r>
              <a:rPr lang="en-US" sz="3200" b="0" i="0" u="none" strike="noStrike" cap="none" baseline="0" dirty="0" err="1" smtClean="0">
                <a:solidFill>
                  <a:srgbClr val="000000"/>
                </a:solidFill>
                <a:latin typeface="Arial"/>
                <a:ea typeface="Arial"/>
                <a:cs typeface="Arial"/>
                <a:sym typeface="Arial"/>
              </a:rPr>
              <a:t>脱原発</a:t>
            </a:r>
            <a:r>
              <a:rPr lang="en-US" sz="3200" b="0" i="0" u="none" strike="noStrike" cap="none" baseline="0" dirty="0" smtClean="0">
                <a:solidFill>
                  <a:srgbClr val="000000"/>
                </a:solidFill>
                <a:latin typeface="Arial"/>
                <a:ea typeface="Arial"/>
                <a:cs typeface="Arial"/>
                <a:sym typeface="Arial"/>
              </a:rPr>
              <a:t> </a:t>
            </a:r>
            <a:r>
              <a:rPr lang="en-US" sz="3200" b="0" i="0" u="none" strike="noStrike" cap="none" baseline="0" dirty="0" err="1" smtClean="0">
                <a:solidFill>
                  <a:srgbClr val="000000"/>
                </a:solidFill>
                <a:latin typeface="Arial"/>
                <a:ea typeface="Arial"/>
                <a:cs typeface="Arial"/>
                <a:sym typeface="Arial"/>
              </a:rPr>
              <a:t>原告団の活動について</a:t>
            </a:r>
            <a:endParaRPr lang="en-US" sz="3200" b="0" i="0" u="none" strike="noStrike" cap="none" baseline="0" dirty="0" smtClean="0">
              <a:solidFill>
                <a:srgbClr val="000000"/>
              </a:solidFill>
              <a:latin typeface="Arial"/>
              <a:ea typeface="Arial"/>
              <a:cs typeface="Arial"/>
              <a:sym typeface="Arial"/>
            </a:endParaRPr>
          </a:p>
          <a:p>
            <a:pPr marL="0" marR="0" lvl="0" indent="0" rtl="0">
              <a:lnSpc>
                <a:spcPct val="93000"/>
              </a:lnSpc>
              <a:spcBef>
                <a:spcPts val="0"/>
              </a:spcBef>
              <a:spcAft>
                <a:spcPts val="0"/>
              </a:spcAft>
              <a:buClr>
                <a:srgbClr val="000000"/>
              </a:buClr>
              <a:buSzPct val="25000"/>
              <a:buFont typeface="Arial"/>
              <a:buNone/>
            </a:pPr>
            <a:endParaRPr lang="en-US" altLang="ja-JP" sz="3200" b="0" i="0" u="none" strike="noStrike" cap="none" baseline="0" dirty="0" smtClean="0">
              <a:solidFill>
                <a:srgbClr val="000000"/>
              </a:solidFill>
              <a:latin typeface="Arial"/>
              <a:ea typeface="Arial"/>
              <a:cs typeface="Arial"/>
              <a:sym typeface="Arial"/>
            </a:endParaRPr>
          </a:p>
          <a:p>
            <a:pPr marL="0" marR="0" lvl="0" indent="0" rtl="0">
              <a:lnSpc>
                <a:spcPct val="93000"/>
              </a:lnSpc>
              <a:spcBef>
                <a:spcPts val="0"/>
              </a:spcBef>
              <a:spcAft>
                <a:spcPts val="0"/>
              </a:spcAft>
              <a:buClr>
                <a:srgbClr val="000000"/>
              </a:buClr>
              <a:buSzPct val="25000"/>
              <a:buFont typeface="Arial"/>
              <a:buNone/>
            </a:pPr>
            <a:r>
              <a:rPr lang="en-US" altLang="ja-JP" sz="3000" b="0" i="0" u="none" strike="noStrike" cap="none" baseline="0" dirty="0" smtClean="0">
                <a:solidFill>
                  <a:srgbClr val="0070C0"/>
                </a:solidFill>
                <a:latin typeface="Arial"/>
                <a:ea typeface="Arial"/>
                <a:cs typeface="Arial"/>
                <a:sym typeface="Arial"/>
              </a:rPr>
              <a:t>[ 4 ] </a:t>
            </a:r>
            <a:r>
              <a:rPr lang="ja-JP" altLang="en-US" sz="3200" b="0" i="0" u="none" strike="noStrike" cap="none" baseline="0" dirty="0" smtClean="0">
                <a:solidFill>
                  <a:srgbClr val="000000"/>
                </a:solidFill>
                <a:latin typeface="Arial"/>
                <a:ea typeface="Arial"/>
                <a:cs typeface="Arial"/>
                <a:sym typeface="Arial"/>
              </a:rPr>
              <a:t>脱原発の社会をつくるために</a:t>
            </a:r>
            <a:endParaRPr lang="en-US" altLang="ja-JP" sz="3200" b="0" i="0" u="none" strike="noStrike" cap="none" baseline="0" dirty="0" smtClean="0">
              <a:solidFill>
                <a:srgbClr val="000000"/>
              </a:solidFill>
              <a:latin typeface="Arial"/>
              <a:ea typeface="Arial"/>
              <a:cs typeface="Arial"/>
              <a:sym typeface="Arial"/>
            </a:endParaRPr>
          </a:p>
          <a:p>
            <a:pPr marL="0" marR="0" lvl="0" indent="0" rtl="0">
              <a:lnSpc>
                <a:spcPct val="93000"/>
              </a:lnSpc>
              <a:spcBef>
                <a:spcPts val="0"/>
              </a:spcBef>
              <a:spcAft>
                <a:spcPts val="0"/>
              </a:spcAft>
              <a:buClr>
                <a:srgbClr val="000000"/>
              </a:buClr>
              <a:buSzPct val="25000"/>
              <a:buFont typeface="Arial"/>
              <a:buNone/>
            </a:pPr>
            <a:endParaRPr lang="en-US" sz="3200" b="0" i="0" u="none" strike="noStrike" cap="none" baseline="0" dirty="0">
              <a:solidFill>
                <a:srgbClr val="000000"/>
              </a:solidFill>
              <a:latin typeface="Arial"/>
              <a:ea typeface="Arial"/>
              <a:cs typeface="Arial"/>
              <a:sym typeface="Arial"/>
            </a:endParaRPr>
          </a:p>
          <a:p>
            <a:pPr marL="0" marR="0" lvl="0" indent="0" algn="ctr" rtl="0">
              <a:lnSpc>
                <a:spcPts val="2600"/>
              </a:lnSpc>
              <a:spcBef>
                <a:spcPts val="0"/>
              </a:spcBef>
              <a:spcAft>
                <a:spcPts val="0"/>
              </a:spcAft>
              <a:buClr>
                <a:srgbClr val="000000"/>
              </a:buClr>
              <a:buSzPct val="25000"/>
              <a:buFont typeface="Arial"/>
              <a:buNone/>
            </a:pPr>
            <a:r>
              <a:rPr lang="en-US" sz="16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Arial"/>
                <a:sym typeface="Arial"/>
              </a:rPr>
              <a:t>京都</a:t>
            </a:r>
            <a:r>
              <a:rPr lang="en-US" sz="1600" b="0" i="0" u="none" strike="noStrike" cap="none" baseline="0" dirty="0" smtClean="0">
                <a:solidFill>
                  <a:srgbClr val="000000"/>
                </a:solidFill>
                <a:latin typeface="ＭＳ 明朝" panose="02020609040205080304" pitchFamily="17" charset="-128"/>
                <a:ea typeface="ＭＳ 明朝" panose="02020609040205080304" pitchFamily="17" charset="-128"/>
                <a:cs typeface="Arial"/>
                <a:sym typeface="Arial"/>
              </a:rPr>
              <a:t> </a:t>
            </a:r>
            <a:r>
              <a:rPr lang="en-US" sz="16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Arial"/>
                <a:sym typeface="Arial"/>
              </a:rPr>
              <a:t>脱原発</a:t>
            </a:r>
            <a:r>
              <a:rPr lang="en-US" sz="1600" b="0" i="0" u="none" strike="noStrike" cap="none" baseline="0" dirty="0" smtClean="0">
                <a:solidFill>
                  <a:srgbClr val="000000"/>
                </a:solidFill>
                <a:latin typeface="ＭＳ 明朝" panose="02020609040205080304" pitchFamily="17" charset="-128"/>
                <a:ea typeface="ＭＳ 明朝" panose="02020609040205080304" pitchFamily="17" charset="-128"/>
                <a:cs typeface="Arial"/>
                <a:sym typeface="Arial"/>
              </a:rPr>
              <a:t> </a:t>
            </a:r>
            <a:r>
              <a:rPr lang="en-US" sz="16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Arial"/>
                <a:sym typeface="Arial"/>
              </a:rPr>
              <a:t>原告団</a:t>
            </a:r>
            <a:endParaRPr lang="en-US" sz="1600" b="0" i="0" u="none" strike="noStrike" cap="none" baseline="0" dirty="0">
              <a:solidFill>
                <a:srgbClr val="000000"/>
              </a:solidFill>
              <a:latin typeface="ＭＳ 明朝" panose="02020609040205080304" pitchFamily="17" charset="-128"/>
              <a:ea typeface="ＭＳ 明朝" panose="02020609040205080304" pitchFamily="17" charset="-128"/>
              <a:cs typeface="Arial"/>
              <a:sym typeface="Arial"/>
            </a:endParaRPr>
          </a:p>
          <a:p>
            <a:pPr marL="0" marR="0" lvl="0" indent="0" algn="ctr" rtl="0">
              <a:lnSpc>
                <a:spcPts val="2600"/>
              </a:lnSpc>
              <a:spcBef>
                <a:spcPts val="0"/>
              </a:spcBef>
              <a:spcAft>
                <a:spcPts val="0"/>
              </a:spcAft>
              <a:buClr>
                <a:srgbClr val="000000"/>
              </a:buClr>
              <a:buSzPct val="25000"/>
              <a:buFont typeface="Arial"/>
              <a:buNone/>
            </a:pPr>
            <a:r>
              <a:rPr lang="en-US" sz="16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Arial"/>
                <a:sym typeface="Arial"/>
              </a:rPr>
              <a:t>大飯原発差止訴訟</a:t>
            </a:r>
            <a:r>
              <a:rPr lang="ja-JP" altLang="en-US" sz="1600" b="0" i="0" u="none" strike="noStrike" cap="none" baseline="0" dirty="0" smtClean="0">
                <a:solidFill>
                  <a:srgbClr val="000000"/>
                </a:solidFill>
                <a:latin typeface="ＭＳ 明朝" panose="02020609040205080304" pitchFamily="17" charset="-128"/>
                <a:ea typeface="ＭＳ 明朝" panose="02020609040205080304" pitchFamily="17" charset="-128"/>
                <a:cs typeface="Arial"/>
                <a:sym typeface="Arial"/>
              </a:rPr>
              <a:t>・</a:t>
            </a:r>
            <a:r>
              <a:rPr lang="en-US" sz="16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Arial"/>
                <a:sym typeface="Arial"/>
              </a:rPr>
              <a:t>原告団</a:t>
            </a:r>
            <a:r>
              <a:rPr lang="en-US" sz="1600" b="0" i="0" u="none" strike="noStrike" cap="none" baseline="0" dirty="0" smtClean="0">
                <a:solidFill>
                  <a:srgbClr val="000000"/>
                </a:solidFill>
                <a:latin typeface="ＭＳ 明朝" panose="02020609040205080304" pitchFamily="17" charset="-128"/>
                <a:ea typeface="ＭＳ 明朝" panose="02020609040205080304" pitchFamily="17" charset="-128"/>
                <a:cs typeface="Arial"/>
                <a:sym typeface="Arial"/>
              </a:rPr>
              <a:t> </a:t>
            </a:r>
            <a:r>
              <a:rPr lang="en-US" sz="16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Arial"/>
                <a:sym typeface="Arial"/>
              </a:rPr>
              <a:t>事務局長</a:t>
            </a:r>
            <a:endParaRPr lang="en-US" sz="1600" b="0" i="0" u="none" strike="noStrike" cap="none" baseline="0" dirty="0">
              <a:solidFill>
                <a:srgbClr val="000000"/>
              </a:solidFill>
              <a:latin typeface="ＭＳ 明朝" panose="02020609040205080304" pitchFamily="17" charset="-128"/>
              <a:ea typeface="ＭＳ 明朝" panose="02020609040205080304" pitchFamily="17" charset="-128"/>
              <a:cs typeface="Arial"/>
              <a:sym typeface="Arial"/>
            </a:endParaRPr>
          </a:p>
          <a:p>
            <a:pPr marL="0" marR="0" lvl="0" indent="0" algn="ctr" rtl="0">
              <a:lnSpc>
                <a:spcPts val="2600"/>
              </a:lnSpc>
              <a:spcBef>
                <a:spcPts val="0"/>
              </a:spcBef>
              <a:spcAft>
                <a:spcPts val="0"/>
              </a:spcAft>
              <a:buClr>
                <a:srgbClr val="000000"/>
              </a:buClr>
              <a:buSzPct val="25000"/>
              <a:buFont typeface="Arial"/>
              <a:buNone/>
            </a:pPr>
            <a:r>
              <a:rPr lang="en-US" sz="16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Arial"/>
                <a:sym typeface="Arial"/>
              </a:rPr>
              <a:t>吉田</a:t>
            </a:r>
            <a:r>
              <a:rPr lang="en-US" sz="1600" b="0" i="0" u="none" strike="noStrike" cap="none" baseline="0" dirty="0" smtClean="0">
                <a:solidFill>
                  <a:srgbClr val="000000"/>
                </a:solidFill>
                <a:latin typeface="ＭＳ 明朝" panose="02020609040205080304" pitchFamily="17" charset="-128"/>
                <a:ea typeface="ＭＳ 明朝" panose="02020609040205080304" pitchFamily="17" charset="-128"/>
                <a:cs typeface="Arial"/>
                <a:sym typeface="Arial"/>
              </a:rPr>
              <a:t> </a:t>
            </a:r>
            <a:r>
              <a:rPr lang="en-US" sz="16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Arial"/>
                <a:sym typeface="Arial"/>
              </a:rPr>
              <a:t>明生</a:t>
            </a:r>
            <a:endParaRPr lang="en-US" sz="1600" b="0" i="0" u="none" strike="noStrike" cap="none" baseline="0" dirty="0">
              <a:solidFill>
                <a:srgbClr val="000000"/>
              </a:solidFill>
              <a:latin typeface="ＭＳ 明朝" panose="02020609040205080304" pitchFamily="17" charset="-128"/>
              <a:ea typeface="ＭＳ 明朝" panose="02020609040205080304" pitchFamily="17" charset="-128"/>
              <a:cs typeface="Arial"/>
              <a:sym typeface="Arial"/>
            </a:endParaRPr>
          </a:p>
          <a:p>
            <a:pPr marL="0" marR="0" lvl="0" indent="0" algn="ctr" rtl="0">
              <a:lnSpc>
                <a:spcPts val="2600"/>
              </a:lnSpc>
              <a:spcBef>
                <a:spcPts val="0"/>
              </a:spcBef>
              <a:spcAft>
                <a:spcPts val="0"/>
              </a:spcAft>
              <a:buClr>
                <a:srgbClr val="000000"/>
              </a:buClr>
              <a:buSzPct val="25000"/>
              <a:buFont typeface="Arial"/>
              <a:buNone/>
            </a:pPr>
            <a:r>
              <a:rPr lang="en-US" sz="1600" b="0" i="0" u="none" strike="noStrike" cap="none" baseline="0" dirty="0" smtClean="0">
                <a:solidFill>
                  <a:srgbClr val="000000"/>
                </a:solidFill>
                <a:latin typeface="ＭＳ 明朝" panose="02020609040205080304" pitchFamily="17" charset="-128"/>
                <a:ea typeface="ＭＳ 明朝" panose="02020609040205080304" pitchFamily="17" charset="-128"/>
                <a:cs typeface="Arial"/>
                <a:sym typeface="Arial"/>
              </a:rPr>
              <a:t>2015年1月24日                                         </a:t>
            </a:r>
            <a:endParaRPr lang="en-US" sz="1600" b="0" i="0" u="none" strike="noStrike" cap="none" baseline="0" dirty="0">
              <a:solidFill>
                <a:srgbClr val="000000"/>
              </a:solidFill>
              <a:latin typeface="ＭＳ 明朝" panose="02020609040205080304" pitchFamily="17" charset="-128"/>
              <a:ea typeface="ＭＳ 明朝" panose="02020609040205080304" pitchFamily="17" charset="-128"/>
              <a:cs typeface="Arial"/>
              <a:sym typeface="Arial"/>
            </a:endParaRPr>
          </a:p>
          <a:p>
            <a:pPr marL="342900" marR="0" lvl="0" indent="-342900" algn="ctr" rtl="0">
              <a:lnSpc>
                <a:spcPct val="93000"/>
              </a:lnSpc>
              <a:spcBef>
                <a:spcPts val="0"/>
              </a:spcBef>
              <a:spcAft>
                <a:spcPts val="1400"/>
              </a:spcAft>
              <a:buNone/>
            </a:pPr>
            <a:endParaRPr sz="1600" b="0" i="0" u="none" strike="noStrike" cap="none" baseline="0" dirty="0">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07576" y="1966913"/>
            <a:ext cx="9973049" cy="4989512"/>
          </a:xfrm>
          <a:prstGeom prst="rect">
            <a:avLst/>
          </a:prstGeom>
          <a:noFill/>
          <a:ln>
            <a:noFill/>
          </a:ln>
        </p:spPr>
        <p:txBody>
          <a:bodyPr lIns="0" tIns="28200" rIns="0" bIns="0" anchor="t" anchorCtr="0">
            <a:noAutofit/>
          </a:bodyPr>
          <a:lstStyle/>
          <a:p>
            <a:pPr marL="431800" marR="0" lvl="0" indent="-330200" algn="l" rtl="0">
              <a:lnSpc>
                <a:spcPct val="93000"/>
              </a:lnSpc>
              <a:spcBef>
                <a:spcPts val="1400"/>
              </a:spcBef>
              <a:spcAft>
                <a:spcPts val="0"/>
              </a:spcAft>
              <a:buClr>
                <a:srgbClr val="000000"/>
              </a:buClr>
              <a:buSzPct val="45000"/>
              <a:buFont typeface="Noto Symbol"/>
              <a:buChar char="●"/>
            </a:pPr>
            <a:endParaRPr lang="en-US" sz="2800" b="0" i="0" u="none" strike="noStrike" cap="none" baseline="0" dirty="0" smtClean="0">
              <a:solidFill>
                <a:srgbClr val="000000"/>
              </a:solidFill>
              <a:latin typeface="Arial"/>
              <a:ea typeface="Arial"/>
              <a:cs typeface="Arial"/>
              <a:sym typeface="Arial"/>
            </a:endParaRPr>
          </a:p>
          <a:p>
            <a:pPr marL="0" indent="0">
              <a:buNone/>
            </a:pPr>
            <a:r>
              <a:rPr lang="en-US" altLang="ja-JP" sz="24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rPr>
              <a:t> </a:t>
            </a:r>
            <a:r>
              <a:rPr lang="en-US" altLang="ja-JP" sz="2400" b="0" i="0" u="none" strike="noStrike" cap="none" baseline="0" dirty="0" smtClean="0">
                <a:solidFill>
                  <a:srgbClr val="0070C0"/>
                </a:solidFill>
                <a:latin typeface="ＭＳ ゴシック" panose="020B0609070205080204" pitchFamily="49" charset="-128"/>
                <a:ea typeface="ＭＳ ゴシック" panose="020B0609070205080204" pitchFamily="49" charset="-128"/>
                <a:sym typeface="Arial"/>
              </a:rPr>
              <a:t>1.</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r>
              <a:rPr lang="ja-JP" altLang="en-US" sz="2400" dirty="0" smtClean="0">
                <a:solidFill>
                  <a:srgbClr val="0070C0"/>
                </a:solidFill>
                <a:latin typeface="ＭＳ ゴシック" panose="020B0609070205080204" pitchFamily="49" charset="-128"/>
                <a:ea typeface="ＭＳ ゴシック" panose="020B0609070205080204" pitchFamily="49" charset="-128"/>
              </a:rPr>
              <a:t>人格権について</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p>
          <a:p>
            <a:pPr marL="0" indent="0">
              <a:buNone/>
            </a:pPr>
            <a:r>
              <a:rPr lang="ja-JP" altLang="en-US" sz="2400" dirty="0" smtClean="0">
                <a:latin typeface="ＭＳ 明朝" panose="02020609040205080304" pitchFamily="17" charset="-128"/>
                <a:ea typeface="ＭＳ 明朝" panose="02020609040205080304" pitchFamily="17" charset="-128"/>
              </a:rPr>
              <a:t>　個人</a:t>
            </a:r>
            <a:r>
              <a:rPr lang="ja-JP" altLang="en-US" sz="2400" dirty="0">
                <a:latin typeface="ＭＳ 明朝" panose="02020609040205080304" pitchFamily="17" charset="-128"/>
                <a:ea typeface="ＭＳ 明朝" panose="02020609040205080304" pitchFamily="17" charset="-128"/>
              </a:rPr>
              <a:t>の生命、身体、精神及び生活に関する利益は、各人の人格に本質的なものであって、その総体が人格権であるということができる</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marL="0" indent="0">
              <a:buNone/>
            </a:pPr>
            <a:r>
              <a:rPr lang="ja-JP" altLang="en-US" sz="2400" dirty="0" smtClean="0">
                <a:latin typeface="ＭＳ 明朝" panose="02020609040205080304" pitchFamily="17" charset="-128"/>
                <a:ea typeface="ＭＳ 明朝" panose="02020609040205080304" pitchFamily="17" charset="-128"/>
              </a:rPr>
              <a:t>　人格権</a:t>
            </a:r>
            <a:r>
              <a:rPr lang="ja-JP" altLang="en-US" sz="2400" dirty="0">
                <a:latin typeface="ＭＳ 明朝" panose="02020609040205080304" pitchFamily="17" charset="-128"/>
                <a:ea typeface="ＭＳ 明朝" panose="02020609040205080304" pitchFamily="17" charset="-128"/>
              </a:rPr>
              <a:t>は憲法上の権利であり、また人の生命を基礎とするものであるがゆえに、我が国の法制下においてはこれを超える価値を他に見出すことはできない。</a:t>
            </a:r>
            <a:endParaRPr lang="ja-JP" altLang="en-US" sz="2400" dirty="0" smtClean="0">
              <a:latin typeface="ＭＳ 明朝" panose="02020609040205080304" pitchFamily="17" charset="-128"/>
              <a:ea typeface="ＭＳ 明朝" panose="02020609040205080304" pitchFamily="17" charset="-128"/>
            </a:endParaRPr>
          </a:p>
        </p:txBody>
      </p:sp>
      <p:sp>
        <p:nvSpPr>
          <p:cNvPr id="3" name="正方形/長方形 2"/>
          <p:cNvSpPr/>
          <p:nvPr/>
        </p:nvSpPr>
        <p:spPr>
          <a:xfrm>
            <a:off x="7018640" y="7151620"/>
            <a:ext cx="3185487" cy="338554"/>
          </a:xfrm>
          <a:prstGeom prst="rect">
            <a:avLst/>
          </a:prstGeom>
        </p:spPr>
        <p:txBody>
          <a:bodyPr wrap="none">
            <a:spAutoFit/>
          </a:bodyPr>
          <a:lstStyle/>
          <a:p>
            <a:pPr lvl="0"/>
            <a:r>
              <a:rPr kumimoji="1" lang="en-US" altLang="ja-JP" sz="1600" dirty="0"/>
              <a:t>【</a:t>
            </a:r>
            <a:r>
              <a:rPr kumimoji="1" lang="en-US" altLang="ja-JP" sz="1600" dirty="0" smtClean="0"/>
              <a:t>No.</a:t>
            </a:r>
            <a:fld id="{C9A5044B-17D3-4D91-9133-902DF3890B29}" type="slidenum">
              <a:rPr kumimoji="1" lang="en-US" altLang="ja-JP" sz="1600" smtClean="0"/>
              <a:t>10</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92247697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25507" y="1966913"/>
            <a:ext cx="9848918" cy="4989512"/>
          </a:xfrm>
          <a:prstGeom prst="rect">
            <a:avLst/>
          </a:prstGeom>
          <a:noFill/>
          <a:ln>
            <a:noFill/>
          </a:ln>
        </p:spPr>
        <p:txBody>
          <a:bodyPr lIns="0" tIns="28200" rIns="0" bIns="0" anchor="t" anchorCtr="0">
            <a:noAutofit/>
          </a:bodyPr>
          <a:lstStyle/>
          <a:p>
            <a:pPr marL="431800" marR="0" lvl="0" indent="-330200" algn="l" rtl="0">
              <a:lnSpc>
                <a:spcPct val="93000"/>
              </a:lnSpc>
              <a:spcBef>
                <a:spcPts val="1400"/>
              </a:spcBef>
              <a:spcAft>
                <a:spcPts val="0"/>
              </a:spcAft>
              <a:buClr>
                <a:srgbClr val="000000"/>
              </a:buClr>
              <a:buSzPct val="45000"/>
              <a:buFont typeface="Noto Symbol"/>
              <a:buChar char="●"/>
            </a:pPr>
            <a:endParaRPr lang="en-US" sz="2800" b="0" i="0" u="none" strike="noStrike" cap="none" baseline="0" dirty="0" smtClean="0">
              <a:solidFill>
                <a:srgbClr val="000000"/>
              </a:solidFill>
              <a:latin typeface="Arial"/>
              <a:ea typeface="Arial"/>
              <a:cs typeface="Arial"/>
              <a:sym typeface="Arial"/>
            </a:endParaRPr>
          </a:p>
          <a:p>
            <a:pPr marL="0" indent="0" algn="l">
              <a:buNone/>
            </a:pPr>
            <a:r>
              <a:rPr lang="en-US" altLang="ja-JP" sz="24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rPr>
              <a:t> </a:t>
            </a:r>
            <a:r>
              <a:rPr lang="en-US" altLang="ja-JP" sz="2400" b="0" i="0" u="none" strike="noStrike" cap="none" baseline="0" dirty="0" smtClean="0">
                <a:solidFill>
                  <a:srgbClr val="0070C0"/>
                </a:solidFill>
                <a:latin typeface="ＭＳ ゴシック" panose="020B0609070205080204" pitchFamily="49" charset="-128"/>
                <a:ea typeface="ＭＳ ゴシック" panose="020B0609070205080204" pitchFamily="49" charset="-128"/>
                <a:sym typeface="Arial"/>
              </a:rPr>
              <a:t>2.</a:t>
            </a:r>
            <a:r>
              <a:rPr lang="en-US" altLang="ja-JP" sz="2400" dirty="0" smtClean="0">
                <a:solidFill>
                  <a:srgbClr val="0070C0"/>
                </a:solidFill>
                <a:latin typeface="ＭＳ ゴシック" panose="020B0609070205080204" pitchFamily="49" charset="-128"/>
                <a:ea typeface="ＭＳ ゴシック" panose="020B0609070205080204" pitchFamily="49" charset="-128"/>
              </a:rPr>
              <a:t>【250</a:t>
            </a:r>
            <a:r>
              <a:rPr lang="ja-JP" altLang="en-US" sz="2400" dirty="0" smtClean="0">
                <a:solidFill>
                  <a:srgbClr val="0070C0"/>
                </a:solidFill>
                <a:latin typeface="ＭＳ ゴシック" panose="020B0609070205080204" pitchFamily="49" charset="-128"/>
                <a:ea typeface="ＭＳ ゴシック" panose="020B0609070205080204" pitchFamily="49" charset="-128"/>
              </a:rPr>
              <a:t>キロ圏内について</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endParaRPr lang="ja-JP" altLang="en-US" sz="2400" dirty="0" smtClean="0">
              <a:solidFill>
                <a:srgbClr val="0070C0"/>
              </a:solidFill>
              <a:latin typeface="ＭＳ ゴシック" panose="020B0609070205080204" pitchFamily="49" charset="-128"/>
              <a:ea typeface="ＭＳ ゴシック" panose="020B0609070205080204" pitchFamily="49" charset="-128"/>
            </a:endParaRPr>
          </a:p>
          <a:p>
            <a:pPr marL="0" indent="0">
              <a:buNone/>
            </a:pPr>
            <a:r>
              <a:rPr lang="ja-JP" altLang="en-US" sz="2400" dirty="0" smtClean="0">
                <a:latin typeface="ＭＳ 明朝" panose="02020609040205080304" pitchFamily="17" charset="-128"/>
                <a:ea typeface="ＭＳ 明朝" panose="02020609040205080304" pitchFamily="17" charset="-128"/>
              </a:rPr>
              <a:t>　原告</a:t>
            </a:r>
            <a:r>
              <a:rPr lang="ja-JP" altLang="en-US" sz="2400" dirty="0">
                <a:latin typeface="ＭＳ 明朝" panose="02020609040205080304" pitchFamily="17" charset="-128"/>
                <a:ea typeface="ＭＳ 明朝" panose="02020609040205080304" pitchFamily="17" charset="-128"/>
              </a:rPr>
              <a:t>らの</a:t>
            </a:r>
            <a:r>
              <a:rPr lang="ja-JP" altLang="en-US" sz="2400" dirty="0" smtClean="0">
                <a:latin typeface="ＭＳ 明朝" panose="02020609040205080304" pitchFamily="17" charset="-128"/>
                <a:ea typeface="ＭＳ 明朝" panose="02020609040205080304" pitchFamily="17" charset="-128"/>
              </a:rPr>
              <a:t>うち、大飯</a:t>
            </a:r>
            <a:r>
              <a:rPr lang="ja-JP" altLang="en-US" sz="2400" dirty="0">
                <a:latin typeface="ＭＳ 明朝" panose="02020609040205080304" pitchFamily="17" charset="-128"/>
                <a:ea typeface="ＭＳ 明朝" panose="02020609040205080304" pitchFamily="17" charset="-128"/>
              </a:rPr>
              <a:t>原発から</a:t>
            </a:r>
            <a:r>
              <a:rPr lang="en-US" altLang="ja-JP" sz="2400" dirty="0">
                <a:latin typeface="ＭＳ 明朝" panose="02020609040205080304" pitchFamily="17" charset="-128"/>
                <a:ea typeface="ＭＳ 明朝" panose="02020609040205080304" pitchFamily="17" charset="-128"/>
              </a:rPr>
              <a:t>250</a:t>
            </a:r>
            <a:r>
              <a:rPr lang="ja-JP" altLang="en-US" sz="2400" dirty="0">
                <a:latin typeface="ＭＳ 明朝" panose="02020609040205080304" pitchFamily="17" charset="-128"/>
                <a:ea typeface="ＭＳ 明朝" panose="02020609040205080304" pitchFamily="17" charset="-128"/>
              </a:rPr>
              <a:t>キロメートル圏内に居住する者</a:t>
            </a:r>
            <a:r>
              <a:rPr lang="ja-JP" altLang="en-US" sz="2400" dirty="0" smtClean="0">
                <a:latin typeface="ＭＳ 明朝" panose="02020609040205080304" pitchFamily="17" charset="-128"/>
                <a:ea typeface="ＭＳ 明朝" panose="02020609040205080304" pitchFamily="17" charset="-128"/>
              </a:rPr>
              <a:t>は、本件</a:t>
            </a:r>
            <a:r>
              <a:rPr lang="ja-JP" altLang="en-US" sz="2400" dirty="0">
                <a:latin typeface="ＭＳ 明朝" panose="02020609040205080304" pitchFamily="17" charset="-128"/>
                <a:ea typeface="ＭＳ 明朝" panose="02020609040205080304" pitchFamily="17" charset="-128"/>
              </a:rPr>
              <a:t>原発の運転によって直接的にその人格権が侵害される具体的な危険があると認められる。</a:t>
            </a:r>
            <a:endParaRPr lang="en-US" altLang="ja-JP" sz="2800" dirty="0">
              <a:solidFill>
                <a:srgbClr val="000000"/>
              </a:solidFill>
              <a:latin typeface="ＭＳ 明朝" panose="02020609040205080304" pitchFamily="17" charset="-128"/>
              <a:ea typeface="ＭＳ 明朝" panose="02020609040205080304" pitchFamily="17" charset="-128"/>
              <a:cs typeface="Arial"/>
              <a:sym typeface="Arial"/>
            </a:endParaRPr>
          </a:p>
          <a:p>
            <a:pPr marL="0" indent="0">
              <a:buNone/>
            </a:pPr>
            <a:r>
              <a:rPr lang="ja-JP" altLang="en-US" sz="2400" dirty="0" smtClean="0">
                <a:latin typeface="ＭＳ 明朝" panose="02020609040205080304" pitchFamily="17" charset="-128"/>
                <a:ea typeface="ＭＳ 明朝" panose="02020609040205080304" pitchFamily="17" charset="-128"/>
              </a:rPr>
              <a:t>　原子</a:t>
            </a:r>
            <a:r>
              <a:rPr lang="ja-JP" altLang="en-US" sz="2400" dirty="0">
                <a:latin typeface="ＭＳ 明朝" panose="02020609040205080304" pitchFamily="17" charset="-128"/>
                <a:ea typeface="ＭＳ 明朝" panose="02020609040205080304" pitchFamily="17" charset="-128"/>
              </a:rPr>
              <a:t>力委員会委員長が福島第一原発から </a:t>
            </a:r>
            <a:r>
              <a:rPr lang="en-US" altLang="ja-JP" sz="2400" dirty="0">
                <a:latin typeface="ＭＳ 明朝" panose="02020609040205080304" pitchFamily="17" charset="-128"/>
                <a:ea typeface="ＭＳ 明朝" panose="02020609040205080304" pitchFamily="17" charset="-128"/>
              </a:rPr>
              <a:t>250 </a:t>
            </a:r>
            <a:r>
              <a:rPr lang="ja-JP" altLang="en-US" sz="2400" dirty="0">
                <a:latin typeface="ＭＳ 明朝" panose="02020609040205080304" pitchFamily="17" charset="-128"/>
                <a:ea typeface="ＭＳ 明朝" panose="02020609040205080304" pitchFamily="17" charset="-128"/>
              </a:rPr>
              <a:t>キロメートル圏内に居住する住民に避難を勧告する可能性を検討したので</a:t>
            </a:r>
            <a:r>
              <a:rPr lang="ja-JP" altLang="en-US" sz="2400" dirty="0" smtClean="0">
                <a:latin typeface="ＭＳ 明朝" panose="02020609040205080304" pitchFamily="17" charset="-128"/>
                <a:ea typeface="ＭＳ 明朝" panose="02020609040205080304" pitchFamily="17" charset="-128"/>
              </a:rPr>
              <a:t>あって、チェルノブイリ</a:t>
            </a:r>
            <a:r>
              <a:rPr lang="ja-JP" altLang="en-US" sz="2400" dirty="0">
                <a:latin typeface="ＭＳ 明朝" panose="02020609040205080304" pitchFamily="17" charset="-128"/>
                <a:ea typeface="ＭＳ 明朝" panose="02020609040205080304" pitchFamily="17" charset="-128"/>
              </a:rPr>
              <a:t>事故の場合の住民の避難区域も同様の規模に及んでいる。</a:t>
            </a:r>
            <a:r>
              <a:rPr lang="en-US" altLang="ja-JP" sz="2400" dirty="0">
                <a:latin typeface="ＭＳ 明朝" panose="02020609040205080304" pitchFamily="17" charset="-128"/>
                <a:ea typeface="ＭＳ 明朝" panose="02020609040205080304" pitchFamily="17" charset="-128"/>
              </a:rPr>
              <a:t>…250 </a:t>
            </a:r>
            <a:r>
              <a:rPr lang="ja-JP" altLang="en-US" sz="2400" dirty="0">
                <a:latin typeface="ＭＳ 明朝" panose="02020609040205080304" pitchFamily="17" charset="-128"/>
                <a:ea typeface="ＭＳ 明朝" panose="02020609040205080304" pitchFamily="17" charset="-128"/>
              </a:rPr>
              <a:t>キロメートルという数字は緊急時に想定された数字にしかすぎない</a:t>
            </a:r>
            <a:r>
              <a:rPr lang="ja-JP" altLang="en-US" sz="2400" dirty="0" smtClean="0">
                <a:latin typeface="ＭＳ 明朝" panose="02020609040205080304" pitchFamily="17" charset="-128"/>
                <a:ea typeface="ＭＳ 明朝" panose="02020609040205080304" pitchFamily="17" charset="-128"/>
              </a:rPr>
              <a:t>が、だ</a:t>
            </a:r>
            <a:r>
              <a:rPr lang="ja-JP" altLang="en-US" sz="2400" dirty="0">
                <a:latin typeface="ＭＳ 明朝" panose="02020609040205080304" pitchFamily="17" charset="-128"/>
                <a:ea typeface="ＭＳ 明朝" panose="02020609040205080304" pitchFamily="17" charset="-128"/>
              </a:rPr>
              <a:t>からといってこの数字が直ちに過大であると判断することはできないというべきである</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p:txBody>
      </p:sp>
      <p:sp>
        <p:nvSpPr>
          <p:cNvPr id="3" name="正方形/長方形 2"/>
          <p:cNvSpPr/>
          <p:nvPr/>
        </p:nvSpPr>
        <p:spPr>
          <a:xfrm>
            <a:off x="7027605" y="7142655"/>
            <a:ext cx="3185487" cy="338554"/>
          </a:xfrm>
          <a:prstGeom prst="rect">
            <a:avLst/>
          </a:prstGeom>
        </p:spPr>
        <p:txBody>
          <a:bodyPr wrap="none">
            <a:spAutoFit/>
          </a:bodyPr>
          <a:lstStyle/>
          <a:p>
            <a:pPr lvl="0"/>
            <a:r>
              <a:rPr kumimoji="1" lang="en-US" altLang="ja-JP" sz="1600" dirty="0"/>
              <a:t>【</a:t>
            </a:r>
            <a:r>
              <a:rPr kumimoji="1" lang="en-US" altLang="ja-JP" sz="1600" dirty="0" smtClean="0"/>
              <a:t>No.</a:t>
            </a:r>
            <a:fld id="{6CF1F9D6-0532-4D96-8E3B-91D2C212F7EE}" type="slidenum">
              <a:rPr kumimoji="1" lang="en-US" altLang="ja-JP" sz="1600" smtClean="0"/>
              <a:t>11</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352572217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25506" y="1966913"/>
            <a:ext cx="9955118" cy="4989512"/>
          </a:xfrm>
          <a:prstGeom prst="rect">
            <a:avLst/>
          </a:prstGeom>
          <a:noFill/>
          <a:ln>
            <a:noFill/>
          </a:ln>
        </p:spPr>
        <p:txBody>
          <a:bodyPr lIns="0" tIns="28200" rIns="0" bIns="0" anchor="t" anchorCtr="0">
            <a:noAutofit/>
          </a:bodyPr>
          <a:lstStyle/>
          <a:p>
            <a:pPr marL="0" indent="0">
              <a:buNone/>
            </a:pPr>
            <a:endParaRPr lang="en-US" altLang="ja-JP" sz="24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indent="0">
              <a:buNone/>
            </a:pPr>
            <a:r>
              <a:rPr lang="en-US" altLang="ja-JP" sz="2400" dirty="0" smtClean="0">
                <a:solidFill>
                  <a:srgbClr val="000000"/>
                </a:solidFill>
                <a:latin typeface="ＭＳ ゴシック" panose="020B0609070205080204" pitchFamily="49" charset="-128"/>
                <a:ea typeface="ＭＳ ゴシック" panose="020B0609070205080204" pitchFamily="49" charset="-128"/>
                <a:sym typeface="Arial"/>
              </a:rPr>
              <a:t> </a:t>
            </a:r>
            <a:r>
              <a:rPr lang="en-US" altLang="ja-JP" sz="2400" dirty="0" smtClean="0">
                <a:solidFill>
                  <a:srgbClr val="0070C0"/>
                </a:solidFill>
                <a:latin typeface="ＭＳ ゴシック" panose="020B0609070205080204" pitchFamily="49" charset="-128"/>
                <a:ea typeface="ＭＳ ゴシック" panose="020B0609070205080204" pitchFamily="49" charset="-128"/>
                <a:sym typeface="Arial"/>
              </a:rPr>
              <a:t>3.</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r>
              <a:rPr lang="ja-JP" altLang="en-US" sz="2400" dirty="0">
                <a:solidFill>
                  <a:srgbClr val="0070C0"/>
                </a:solidFill>
                <a:latin typeface="ＭＳ ゴシック" panose="020B0609070205080204" pitchFamily="49" charset="-128"/>
                <a:ea typeface="ＭＳ ゴシック" panose="020B0609070205080204" pitchFamily="49" charset="-128"/>
              </a:rPr>
              <a:t>原発</a:t>
            </a:r>
            <a:r>
              <a:rPr lang="ja-JP" altLang="en-US" sz="2400" dirty="0" smtClean="0">
                <a:solidFill>
                  <a:srgbClr val="0070C0"/>
                </a:solidFill>
                <a:latin typeface="ＭＳ ゴシック" panose="020B0609070205080204" pitchFamily="49" charset="-128"/>
                <a:ea typeface="ＭＳ ゴシック" panose="020B0609070205080204" pitchFamily="49" charset="-128"/>
              </a:rPr>
              <a:t>の安全性に</a:t>
            </a:r>
            <a:r>
              <a:rPr lang="ja-JP" altLang="en-US" sz="2400" dirty="0">
                <a:solidFill>
                  <a:srgbClr val="0070C0"/>
                </a:solidFill>
                <a:latin typeface="ＭＳ ゴシック" panose="020B0609070205080204" pitchFamily="49" charset="-128"/>
                <a:ea typeface="ＭＳ ゴシック" panose="020B0609070205080204" pitchFamily="49" charset="-128"/>
              </a:rPr>
              <a:t>ついて</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p>
          <a:p>
            <a:pPr marL="0" indent="0">
              <a:buNone/>
            </a:pPr>
            <a:r>
              <a:rPr lang="ja-JP" altLang="en-US" sz="2400" dirty="0" smtClean="0">
                <a:latin typeface="ＭＳ 明朝" panose="02020609040205080304" pitchFamily="17" charset="-128"/>
                <a:ea typeface="ＭＳ 明朝" panose="02020609040205080304" pitchFamily="17" charset="-128"/>
              </a:rPr>
              <a:t>　原子力</a:t>
            </a:r>
            <a:r>
              <a:rPr lang="ja-JP" altLang="en-US" sz="2400" dirty="0">
                <a:latin typeface="ＭＳ 明朝" panose="02020609040205080304" pitchFamily="17" charset="-128"/>
                <a:ea typeface="ＭＳ 明朝" panose="02020609040205080304" pitchFamily="17" charset="-128"/>
              </a:rPr>
              <a:t>発電所に求められるべき安全性、信頼性は極めて高度なものでなければならず、万一の場合にも放射性物質の危険から国民を守るべく万全の措置がとられなければならない。</a:t>
            </a:r>
            <a:endParaRPr lang="en-US" altLang="ja-JP"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endParaRPr>
          </a:p>
          <a:p>
            <a:pPr marL="0" indent="0">
              <a:buNone/>
            </a:pPr>
            <a:endParaRPr lang="en-US" altLang="ja-JP" sz="2400" dirty="0">
              <a:solidFill>
                <a:srgbClr val="000000"/>
              </a:solidFill>
              <a:latin typeface="ＭＳ ゴシック" panose="020B0609070205080204" pitchFamily="49" charset="-128"/>
              <a:ea typeface="ＭＳ ゴシック" panose="020B0609070205080204" pitchFamily="49" charset="-128"/>
              <a:sym typeface="Arial"/>
            </a:endParaRPr>
          </a:p>
        </p:txBody>
      </p:sp>
      <p:sp>
        <p:nvSpPr>
          <p:cNvPr id="3" name="正方形/長方形 2"/>
          <p:cNvSpPr/>
          <p:nvPr/>
        </p:nvSpPr>
        <p:spPr>
          <a:xfrm>
            <a:off x="7017913" y="7131474"/>
            <a:ext cx="3185487" cy="338554"/>
          </a:xfrm>
          <a:prstGeom prst="rect">
            <a:avLst/>
          </a:prstGeom>
        </p:spPr>
        <p:txBody>
          <a:bodyPr wrap="none">
            <a:spAutoFit/>
          </a:bodyPr>
          <a:lstStyle/>
          <a:p>
            <a:pPr lvl="0"/>
            <a:r>
              <a:rPr kumimoji="1" lang="en-US" altLang="ja-JP" sz="1600" dirty="0"/>
              <a:t>【</a:t>
            </a:r>
            <a:r>
              <a:rPr kumimoji="1" lang="en-US" altLang="ja-JP" sz="1600" dirty="0" smtClean="0"/>
              <a:t>No.</a:t>
            </a:r>
            <a:fld id="{C873A6CF-282D-45C9-AB4A-013E2CCAEE2A}" type="slidenum">
              <a:rPr kumimoji="1" lang="en-US" altLang="ja-JP" sz="1600" smtClean="0"/>
              <a:t>12</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342793627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16541" y="1966913"/>
            <a:ext cx="9964083" cy="4989512"/>
          </a:xfrm>
          <a:prstGeom prst="rect">
            <a:avLst/>
          </a:prstGeom>
          <a:noFill/>
          <a:ln>
            <a:noFill/>
          </a:ln>
        </p:spPr>
        <p:txBody>
          <a:bodyPr lIns="0" tIns="28200" rIns="0" bIns="0" anchor="t" anchorCtr="0">
            <a:noAutofit/>
          </a:bodyPr>
          <a:lstStyle/>
          <a:p>
            <a:pPr marL="0" indent="0">
              <a:buNone/>
            </a:pPr>
            <a:endParaRPr lang="en-US" altLang="ja-JP" sz="2400" dirty="0" smtClean="0">
              <a:solidFill>
                <a:srgbClr val="000000"/>
              </a:solidFill>
              <a:latin typeface="ＭＳ ゴシック" panose="020B0609070205080204" pitchFamily="49" charset="-128"/>
              <a:ea typeface="ＭＳ ゴシック" panose="020B0609070205080204" pitchFamily="49" charset="-128"/>
              <a:sym typeface="Arial"/>
            </a:endParaRPr>
          </a:p>
          <a:p>
            <a:pPr marL="0" indent="0">
              <a:buNone/>
            </a:pPr>
            <a:r>
              <a:rPr lang="en-US" altLang="ja-JP" sz="24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rPr>
              <a:t> </a:t>
            </a:r>
            <a:r>
              <a:rPr lang="en-US" altLang="ja-JP" sz="2400" b="0" i="0" u="none" strike="noStrike" cap="none" baseline="0" dirty="0" smtClean="0">
                <a:solidFill>
                  <a:srgbClr val="0070C0"/>
                </a:solidFill>
                <a:latin typeface="ＭＳ ゴシック" panose="020B0609070205080204" pitchFamily="49" charset="-128"/>
                <a:ea typeface="ＭＳ ゴシック" panose="020B0609070205080204" pitchFamily="49" charset="-128"/>
                <a:sym typeface="Arial"/>
              </a:rPr>
              <a:t>4.</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r>
              <a:rPr lang="ja-JP" altLang="en-US" sz="2400" dirty="0" smtClean="0">
                <a:solidFill>
                  <a:srgbClr val="0070C0"/>
                </a:solidFill>
                <a:latin typeface="ＭＳ ゴシック" panose="020B0609070205080204" pitchFamily="49" charset="-128"/>
                <a:ea typeface="ＭＳ ゴシック" panose="020B0609070205080204" pitchFamily="49" charset="-128"/>
              </a:rPr>
              <a:t>原発</a:t>
            </a:r>
            <a:r>
              <a:rPr lang="ja-JP" altLang="en-US" sz="2400" dirty="0">
                <a:solidFill>
                  <a:srgbClr val="0070C0"/>
                </a:solidFill>
                <a:latin typeface="ＭＳ ゴシック" panose="020B0609070205080204" pitchFamily="49" charset="-128"/>
                <a:ea typeface="ＭＳ ゴシック" panose="020B0609070205080204" pitchFamily="49" charset="-128"/>
              </a:rPr>
              <a:t>の稼働</a:t>
            </a:r>
            <a:r>
              <a:rPr lang="ja-JP" altLang="en-US" sz="2400" dirty="0" smtClean="0">
                <a:solidFill>
                  <a:srgbClr val="0070C0"/>
                </a:solidFill>
                <a:latin typeface="ＭＳ ゴシック" panose="020B0609070205080204" pitchFamily="49" charset="-128"/>
                <a:ea typeface="ＭＳ ゴシック" panose="020B0609070205080204" pitchFamily="49" charset="-128"/>
              </a:rPr>
              <a:t>について</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p>
          <a:p>
            <a:pPr marL="0" indent="0">
              <a:buNone/>
            </a:pPr>
            <a:r>
              <a:rPr lang="ja-JP" altLang="en-US" sz="2400" dirty="0" smtClean="0">
                <a:latin typeface="ＭＳ 明朝" panose="02020609040205080304" pitchFamily="17" charset="-128"/>
                <a:ea typeface="ＭＳ 明朝" panose="02020609040205080304" pitchFamily="17" charset="-128"/>
              </a:rPr>
              <a:t>　原子力</a:t>
            </a:r>
            <a:r>
              <a:rPr lang="ja-JP" altLang="en-US" sz="2400" dirty="0">
                <a:latin typeface="ＭＳ 明朝" panose="02020609040205080304" pitchFamily="17" charset="-128"/>
                <a:ea typeface="ＭＳ 明朝" panose="02020609040205080304" pitchFamily="17" charset="-128"/>
              </a:rPr>
              <a:t>発電所の稼動は法的には電気を生み出すための一手段たる経済活動の自由に属するものであって、憲法上は人格権の中核部分よりも劣位に置かれるべきものである</a:t>
            </a:r>
            <a:r>
              <a:rPr lang="ja-JP" altLang="en-US" sz="2400" dirty="0" smtClean="0">
                <a:latin typeface="ＭＳ 明朝" panose="02020609040205080304" pitchFamily="17" charset="-128"/>
                <a:ea typeface="ＭＳ 明朝" panose="02020609040205080304" pitchFamily="17" charset="-128"/>
              </a:rPr>
              <a:t>。</a:t>
            </a:r>
            <a:endParaRPr lang="en-US" sz="2800" b="0" i="0" u="none" strike="noStrike" cap="none" baseline="0" dirty="0">
              <a:solidFill>
                <a:srgbClr val="000000"/>
              </a:solidFill>
              <a:latin typeface="ＭＳ 明朝" panose="02020609040205080304" pitchFamily="17" charset="-128"/>
              <a:ea typeface="ＭＳ 明朝" panose="02020609040205080304" pitchFamily="17" charset="-128"/>
              <a:cs typeface="Arial"/>
              <a:sym typeface="Arial"/>
            </a:endParaRPr>
          </a:p>
        </p:txBody>
      </p:sp>
      <p:sp>
        <p:nvSpPr>
          <p:cNvPr id="3" name="正方形/長方形 2"/>
          <p:cNvSpPr/>
          <p:nvPr/>
        </p:nvSpPr>
        <p:spPr>
          <a:xfrm>
            <a:off x="7008949" y="7151619"/>
            <a:ext cx="3185487" cy="338554"/>
          </a:xfrm>
          <a:prstGeom prst="rect">
            <a:avLst/>
          </a:prstGeom>
        </p:spPr>
        <p:txBody>
          <a:bodyPr wrap="none">
            <a:spAutoFit/>
          </a:bodyPr>
          <a:lstStyle/>
          <a:p>
            <a:pPr lvl="0"/>
            <a:r>
              <a:rPr kumimoji="1" lang="en-US" altLang="ja-JP" sz="1600" dirty="0"/>
              <a:t>【</a:t>
            </a:r>
            <a:r>
              <a:rPr kumimoji="1" lang="en-US" altLang="ja-JP" sz="1600" dirty="0" smtClean="0"/>
              <a:t>No.</a:t>
            </a:r>
            <a:fld id="{1D987924-A2F1-4B43-AAD7-F874A06A70F1}" type="slidenum">
              <a:rPr kumimoji="1" lang="en-US" altLang="ja-JP" sz="1600" smtClean="0"/>
              <a:t>13</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3727021855"/>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16541" y="1966913"/>
            <a:ext cx="9964083" cy="4989512"/>
          </a:xfrm>
          <a:prstGeom prst="rect">
            <a:avLst/>
          </a:prstGeom>
          <a:noFill/>
          <a:ln>
            <a:noFill/>
          </a:ln>
        </p:spPr>
        <p:txBody>
          <a:bodyPr lIns="0" tIns="28200" rIns="0" bIns="0" anchor="t" anchorCtr="0">
            <a:noAutofit/>
          </a:bodyPr>
          <a:lstStyle/>
          <a:p>
            <a:pPr marL="431800" marR="0" lvl="0" indent="-330200" algn="l" rtl="0">
              <a:lnSpc>
                <a:spcPct val="93000"/>
              </a:lnSpc>
              <a:spcBef>
                <a:spcPts val="1400"/>
              </a:spcBef>
              <a:spcAft>
                <a:spcPts val="0"/>
              </a:spcAft>
              <a:buClr>
                <a:srgbClr val="000000"/>
              </a:buClr>
              <a:buSzPct val="45000"/>
              <a:buFont typeface="Noto Symbol"/>
              <a:buChar char="●"/>
            </a:pPr>
            <a:endParaRPr lang="en-US" sz="2800" b="0" i="0" u="none" strike="noStrike" cap="none" baseline="0" dirty="0" smtClean="0">
              <a:solidFill>
                <a:srgbClr val="000000"/>
              </a:solidFill>
              <a:latin typeface="Arial"/>
              <a:ea typeface="Arial"/>
              <a:cs typeface="Arial"/>
              <a:sym typeface="Arial"/>
            </a:endParaRPr>
          </a:p>
          <a:p>
            <a:pPr marL="0" indent="0" algn="l">
              <a:buNone/>
            </a:pPr>
            <a:r>
              <a:rPr lang="en-US" altLang="ja-JP" sz="24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rPr>
              <a:t> </a:t>
            </a:r>
            <a:r>
              <a:rPr lang="en-US" altLang="ja-JP" sz="2400" b="0" i="0" u="none" strike="noStrike" cap="none" baseline="0" dirty="0" smtClean="0">
                <a:solidFill>
                  <a:srgbClr val="0070C0"/>
                </a:solidFill>
                <a:latin typeface="ＭＳ ゴシック" panose="020B0609070205080204" pitchFamily="49" charset="-128"/>
                <a:ea typeface="ＭＳ ゴシック" panose="020B0609070205080204" pitchFamily="49" charset="-128"/>
                <a:sym typeface="Arial"/>
              </a:rPr>
              <a:t>5.</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r>
              <a:rPr lang="ja-JP" altLang="en-US" sz="2400" dirty="0" smtClean="0">
                <a:solidFill>
                  <a:srgbClr val="0070C0"/>
                </a:solidFill>
                <a:latin typeface="ＭＳ ゴシック" panose="020B0609070205080204" pitchFamily="49" charset="-128"/>
                <a:ea typeface="ＭＳ ゴシック" panose="020B0609070205080204" pitchFamily="49" charset="-128"/>
              </a:rPr>
              <a:t>司法の役割について</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endParaRPr lang="ja-JP" altLang="en-US" sz="2400" dirty="0" smtClean="0">
              <a:solidFill>
                <a:srgbClr val="0070C0"/>
              </a:solidFill>
              <a:latin typeface="ＭＳ ゴシック" panose="020B0609070205080204" pitchFamily="49" charset="-128"/>
              <a:ea typeface="ＭＳ ゴシック" panose="020B0609070205080204" pitchFamily="49"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原子力</a:t>
            </a:r>
            <a:r>
              <a:rPr lang="ja-JP" altLang="en-US" sz="2400" dirty="0">
                <a:latin typeface="ＭＳ 明朝" panose="02020609040205080304" pitchFamily="17" charset="-128"/>
                <a:ea typeface="ＭＳ 明朝" panose="02020609040205080304" pitchFamily="17" charset="-128"/>
              </a:rPr>
              <a:t>発電技術の危険性の本質及びそのもたらす被害の大きさは、福島原発事故を通じて十分に明らかになったといえる</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本件訴訟においては、本件原発において、かような事態を招く具体的危険性が万がーでもあるのかが判断の対象とされるべきであり、福島原発事故の後において、この判断を避けることは裁判所に課された最も重要な責務を放棄するに等しい。</a:t>
            </a:r>
          </a:p>
          <a:p>
            <a:pPr marL="101600" marR="0" lvl="0" indent="0" algn="l" rtl="0">
              <a:lnSpc>
                <a:spcPct val="93000"/>
              </a:lnSpc>
              <a:spcBef>
                <a:spcPts val="1400"/>
              </a:spcBef>
              <a:spcAft>
                <a:spcPts val="0"/>
              </a:spcAft>
              <a:buClr>
                <a:srgbClr val="000000"/>
              </a:buClr>
              <a:buSzPct val="45000"/>
              <a:buNone/>
            </a:pPr>
            <a:r>
              <a:rPr lang="en-US" sz="2800" b="0" i="0" u="none" strike="noStrike" cap="none" baseline="0" dirty="0" smtClean="0">
                <a:solidFill>
                  <a:srgbClr val="000000"/>
                </a:solidFill>
                <a:latin typeface="Arial"/>
                <a:ea typeface="Arial"/>
                <a:cs typeface="Arial"/>
                <a:sym typeface="Arial"/>
              </a:rPr>
              <a:t> </a:t>
            </a:r>
            <a:endParaRPr lang="en-US" sz="2800" b="0" i="0" u="none" strike="noStrike" cap="none" baseline="0" dirty="0">
              <a:solidFill>
                <a:srgbClr val="000000"/>
              </a:solidFill>
              <a:latin typeface="Arial"/>
              <a:ea typeface="Arial"/>
              <a:cs typeface="Arial"/>
              <a:sym typeface="Arial"/>
            </a:endParaRPr>
          </a:p>
        </p:txBody>
      </p:sp>
      <p:sp>
        <p:nvSpPr>
          <p:cNvPr id="3" name="正方形/長方形 2"/>
          <p:cNvSpPr/>
          <p:nvPr/>
        </p:nvSpPr>
        <p:spPr>
          <a:xfrm>
            <a:off x="7015522" y="7124726"/>
            <a:ext cx="3185487" cy="338554"/>
          </a:xfrm>
          <a:prstGeom prst="rect">
            <a:avLst/>
          </a:prstGeom>
        </p:spPr>
        <p:txBody>
          <a:bodyPr wrap="none">
            <a:spAutoFit/>
          </a:bodyPr>
          <a:lstStyle/>
          <a:p>
            <a:pPr lvl="0"/>
            <a:r>
              <a:rPr kumimoji="1" lang="en-US" altLang="ja-JP" sz="1600" dirty="0"/>
              <a:t>【</a:t>
            </a:r>
            <a:r>
              <a:rPr kumimoji="1" lang="en-US" altLang="ja-JP" sz="1600" dirty="0" smtClean="0"/>
              <a:t>No.</a:t>
            </a:r>
            <a:fld id="{4A70B90B-0A95-4F10-9DE4-C1F2C29D7492}" type="slidenum">
              <a:rPr kumimoji="1" lang="en-US" altLang="ja-JP" sz="1600" smtClean="0"/>
              <a:t>14</a:t>
            </a:fld>
            <a:r>
              <a:rPr kumimoji="1" lang="ja-JP" altLang="en-US" sz="1600" dirty="0" smtClean="0"/>
              <a:t>  </a:t>
            </a:r>
            <a:r>
              <a:rPr kumimoji="1" lang="en-US" altLang="ja-JP" sz="1600" dirty="0" smtClean="0"/>
              <a:t>[</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2102921203"/>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07576" y="1966913"/>
            <a:ext cx="9973048" cy="4989512"/>
          </a:xfrm>
          <a:prstGeom prst="rect">
            <a:avLst/>
          </a:prstGeom>
          <a:noFill/>
          <a:ln>
            <a:noFill/>
          </a:ln>
        </p:spPr>
        <p:txBody>
          <a:bodyPr lIns="0" tIns="28200" rIns="0" bIns="0" anchor="t" anchorCtr="0">
            <a:noAutofit/>
          </a:bodyPr>
          <a:lstStyle/>
          <a:p>
            <a:pPr marL="431800" marR="0" lvl="0" indent="-330200" algn="l" rtl="0">
              <a:lnSpc>
                <a:spcPct val="93000"/>
              </a:lnSpc>
              <a:spcBef>
                <a:spcPts val="1400"/>
              </a:spcBef>
              <a:spcAft>
                <a:spcPts val="0"/>
              </a:spcAft>
              <a:buClr>
                <a:srgbClr val="000000"/>
              </a:buClr>
              <a:buSzPct val="45000"/>
              <a:buFont typeface="Noto Symbol"/>
              <a:buChar char="●"/>
            </a:pPr>
            <a:endParaRPr lang="en-US" sz="2800" b="0" i="0" u="none" strike="noStrike" cap="none" baseline="0" dirty="0" smtClean="0">
              <a:solidFill>
                <a:srgbClr val="000000"/>
              </a:solidFill>
              <a:latin typeface="Arial"/>
              <a:ea typeface="Arial"/>
              <a:cs typeface="Arial"/>
              <a:sym typeface="Arial"/>
            </a:endParaRPr>
          </a:p>
          <a:p>
            <a:pPr marL="0" indent="0" algn="l">
              <a:buNone/>
            </a:pPr>
            <a:r>
              <a:rPr lang="en-US" altLang="ja-JP" sz="24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rPr>
              <a:t> </a:t>
            </a:r>
            <a:r>
              <a:rPr lang="en-US" altLang="ja-JP" sz="2400" b="0" i="0" u="none" strike="noStrike" cap="none" baseline="0" dirty="0" smtClean="0">
                <a:solidFill>
                  <a:srgbClr val="0070C0"/>
                </a:solidFill>
                <a:latin typeface="ＭＳ ゴシック" panose="020B0609070205080204" pitchFamily="49" charset="-128"/>
                <a:ea typeface="ＭＳ ゴシック" panose="020B0609070205080204" pitchFamily="49" charset="-128"/>
                <a:sym typeface="Arial"/>
              </a:rPr>
              <a:t>6.</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r>
              <a:rPr lang="ja-JP" altLang="en-US" sz="2400" dirty="0">
                <a:solidFill>
                  <a:srgbClr val="0070C0"/>
                </a:solidFill>
                <a:latin typeface="ＭＳ ゴシック" panose="020B0609070205080204" pitchFamily="49" charset="-128"/>
                <a:ea typeface="ＭＳ ゴシック" panose="020B0609070205080204" pitchFamily="49" charset="-128"/>
              </a:rPr>
              <a:t>地震動への対策について</a:t>
            </a:r>
            <a:r>
              <a:rPr lang="en-US" altLang="ja-JP" sz="2400" dirty="0">
                <a:solidFill>
                  <a:srgbClr val="0070C0"/>
                </a:solidFill>
                <a:latin typeface="ＭＳ ゴシック" panose="020B0609070205080204" pitchFamily="49" charset="-128"/>
                <a:ea typeface="ＭＳ ゴシック" panose="020B0609070205080204" pitchFamily="49" charset="-128"/>
              </a:rPr>
              <a:t>】</a:t>
            </a:r>
            <a:endParaRPr lang="ja-JP" altLang="en-US" sz="2400" dirty="0">
              <a:solidFill>
                <a:srgbClr val="0070C0"/>
              </a:solidFill>
              <a:latin typeface="ＭＳ ゴシック" panose="020B0609070205080204" pitchFamily="49" charset="-128"/>
              <a:ea typeface="ＭＳ ゴシック" panose="020B0609070205080204" pitchFamily="49"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大飯</a:t>
            </a:r>
            <a:r>
              <a:rPr lang="ja-JP" altLang="en-US" sz="2400" dirty="0">
                <a:latin typeface="ＭＳ 明朝" panose="02020609040205080304" pitchFamily="17" charset="-128"/>
                <a:ea typeface="ＭＳ 明朝" panose="02020609040205080304" pitchFamily="17" charset="-128"/>
              </a:rPr>
              <a:t>原発には（関電の想定による）</a:t>
            </a:r>
            <a:r>
              <a:rPr lang="en-US" altLang="ja-JP" sz="2400" dirty="0">
                <a:latin typeface="ＭＳ 明朝" panose="02020609040205080304" pitchFamily="17" charset="-128"/>
                <a:ea typeface="ＭＳ 明朝" panose="02020609040205080304" pitchFamily="17" charset="-128"/>
              </a:rPr>
              <a:t>1260</a:t>
            </a:r>
            <a:r>
              <a:rPr lang="ja-JP" altLang="en-US" sz="2400" dirty="0">
                <a:latin typeface="ＭＳ 明朝" panose="02020609040205080304" pitchFamily="17" charset="-128"/>
                <a:ea typeface="ＭＳ 明朝" panose="02020609040205080304" pitchFamily="17" charset="-128"/>
              </a:rPr>
              <a:t>ガルを超える地震は来ないとの確実な科学的根拠に基づく想定は本来的に不可能である。</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既往最大の震度は岩手宮城内陸地震における</a:t>
            </a:r>
            <a:r>
              <a:rPr lang="en-US" altLang="ja-JP" sz="2400" dirty="0">
                <a:latin typeface="ＭＳ 明朝" panose="02020609040205080304" pitchFamily="17" charset="-128"/>
                <a:ea typeface="ＭＳ 明朝" panose="02020609040205080304" pitchFamily="17" charset="-128"/>
              </a:rPr>
              <a:t>4022</a:t>
            </a:r>
            <a:r>
              <a:rPr lang="ja-JP" altLang="en-US" sz="2400" dirty="0" smtClean="0">
                <a:latin typeface="ＭＳ 明朝" panose="02020609040205080304" pitchFamily="17" charset="-128"/>
                <a:ea typeface="ＭＳ 明朝" panose="02020609040205080304" pitchFamily="17" charset="-128"/>
              </a:rPr>
              <a:t>ガルであり</a:t>
            </a:r>
            <a:r>
              <a:rPr lang="en-US" altLang="ja-JP" sz="2400" dirty="0" smtClean="0">
                <a:latin typeface="ＭＳ 明朝" panose="02020609040205080304" pitchFamily="17" charset="-128"/>
                <a:ea typeface="ＭＳ 明朝" panose="02020609040205080304" pitchFamily="17" charset="-128"/>
              </a:rPr>
              <a:t>…</a:t>
            </a:r>
            <a:r>
              <a:rPr lang="ja-JP" altLang="en-US" sz="2400" dirty="0" err="1" smtClean="0">
                <a:latin typeface="ＭＳ 明朝" panose="02020609040205080304" pitchFamily="17" charset="-128"/>
                <a:ea typeface="ＭＳ 明朝" panose="02020609040205080304" pitchFamily="17" charset="-128"/>
              </a:rPr>
              <a:t>。</a:t>
            </a:r>
            <a:endParaRPr lang="en-US" altLang="ja-JP" sz="2400" dirty="0">
              <a:latin typeface="ＭＳ 明朝" panose="02020609040205080304" pitchFamily="17" charset="-128"/>
              <a:ea typeface="ＭＳ 明朝" panose="02020609040205080304" pitchFamily="17"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a:t>
            </a:r>
            <a:r>
              <a:rPr lang="en-US" altLang="ja-JP" sz="2400" dirty="0" smtClean="0">
                <a:latin typeface="ＭＳ 明朝" panose="02020609040205080304" pitchFamily="17" charset="-128"/>
                <a:ea typeface="ＭＳ 明朝" panose="02020609040205080304" pitchFamily="17" charset="-128"/>
              </a:rPr>
              <a:t>1260</a:t>
            </a:r>
            <a:r>
              <a:rPr lang="ja-JP" altLang="en-US" sz="2400" dirty="0">
                <a:latin typeface="ＭＳ 明朝" panose="02020609040205080304" pitchFamily="17" charset="-128"/>
                <a:ea typeface="ＭＳ 明朝" panose="02020609040205080304" pitchFamily="17" charset="-128"/>
              </a:rPr>
              <a:t>ガルを超える地震は大飯原発に到来する危険がある。</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この</a:t>
            </a:r>
            <a:r>
              <a:rPr lang="ja-JP" altLang="en-US" sz="2400" dirty="0">
                <a:latin typeface="ＭＳ 明朝" panose="02020609040205080304" pitchFamily="17" charset="-128"/>
                <a:ea typeface="ＭＳ 明朝" panose="02020609040205080304" pitchFamily="17" charset="-128"/>
              </a:rPr>
              <a:t>地震大国日本において、基準地震動を超える地震が大飯原発に到来しないというのは根拠のない楽観的見通しにしかすぎない。</a:t>
            </a:r>
          </a:p>
          <a:p>
            <a:pPr marL="431800" marR="0" lvl="0" indent="-330200" algn="l" rtl="0">
              <a:lnSpc>
                <a:spcPct val="93000"/>
              </a:lnSpc>
              <a:spcBef>
                <a:spcPts val="1400"/>
              </a:spcBef>
              <a:spcAft>
                <a:spcPts val="0"/>
              </a:spcAft>
              <a:buClr>
                <a:srgbClr val="000000"/>
              </a:buClr>
              <a:buSzPct val="45000"/>
              <a:buFont typeface="Noto Symbol"/>
              <a:buChar char="●"/>
            </a:pPr>
            <a:endParaRPr lang="en-US" sz="2800" b="0" i="0" u="none" strike="noStrike" cap="none" baseline="0" dirty="0">
              <a:solidFill>
                <a:srgbClr val="000000"/>
              </a:solidFill>
              <a:latin typeface="Arial"/>
              <a:ea typeface="Arial"/>
              <a:cs typeface="Arial"/>
              <a:sym typeface="Arial"/>
            </a:endParaRPr>
          </a:p>
        </p:txBody>
      </p:sp>
      <p:sp>
        <p:nvSpPr>
          <p:cNvPr id="3" name="正方形/長方形 2"/>
          <p:cNvSpPr/>
          <p:nvPr/>
        </p:nvSpPr>
        <p:spPr>
          <a:xfrm>
            <a:off x="6997593" y="7151619"/>
            <a:ext cx="3185487" cy="338554"/>
          </a:xfrm>
          <a:prstGeom prst="rect">
            <a:avLst/>
          </a:prstGeom>
        </p:spPr>
        <p:txBody>
          <a:bodyPr wrap="none">
            <a:spAutoFit/>
          </a:bodyPr>
          <a:lstStyle/>
          <a:p>
            <a:pPr lvl="0"/>
            <a:r>
              <a:rPr kumimoji="1" lang="en-US" altLang="ja-JP" sz="1600" dirty="0"/>
              <a:t>【</a:t>
            </a:r>
            <a:r>
              <a:rPr kumimoji="1" lang="en-US" altLang="ja-JP" sz="1600" dirty="0" smtClean="0"/>
              <a:t>No.</a:t>
            </a:r>
            <a:fld id="{AB32EF95-CFC4-4C63-AB88-7D012CB80F31}" type="slidenum">
              <a:rPr kumimoji="1" lang="en-US" altLang="ja-JP" sz="1600" smtClean="0"/>
              <a:t>15</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3781356505"/>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16541" y="1966913"/>
            <a:ext cx="9964084" cy="4989512"/>
          </a:xfrm>
          <a:prstGeom prst="rect">
            <a:avLst/>
          </a:prstGeom>
          <a:noFill/>
          <a:ln>
            <a:noFill/>
          </a:ln>
        </p:spPr>
        <p:txBody>
          <a:bodyPr lIns="0" tIns="28200" rIns="0" bIns="0" anchor="t" anchorCtr="0">
            <a:noAutofit/>
          </a:bodyPr>
          <a:lstStyle/>
          <a:p>
            <a:pPr marL="431800" marR="0" lvl="0" indent="-330200" algn="l" rtl="0">
              <a:lnSpc>
                <a:spcPct val="93000"/>
              </a:lnSpc>
              <a:spcBef>
                <a:spcPts val="1400"/>
              </a:spcBef>
              <a:spcAft>
                <a:spcPts val="0"/>
              </a:spcAft>
              <a:buClr>
                <a:srgbClr val="000000"/>
              </a:buClr>
              <a:buSzPct val="45000"/>
              <a:buFont typeface="Noto Symbol"/>
              <a:buChar char="●"/>
            </a:pPr>
            <a:endParaRPr lang="en-US" sz="2800" b="0" i="0" u="none" strike="noStrike" cap="none" baseline="0" dirty="0" smtClean="0">
              <a:solidFill>
                <a:srgbClr val="000000"/>
              </a:solidFill>
              <a:latin typeface="Arial"/>
              <a:ea typeface="Arial"/>
              <a:cs typeface="Arial"/>
              <a:sym typeface="Arial"/>
            </a:endParaRPr>
          </a:p>
          <a:p>
            <a:pPr marL="0" indent="0" algn="l">
              <a:buNone/>
            </a:pPr>
            <a:r>
              <a:rPr lang="en-US" altLang="ja-JP" sz="24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rPr>
              <a:t> </a:t>
            </a:r>
            <a:r>
              <a:rPr lang="en-US" altLang="ja-JP" sz="2400" b="0" i="0" u="none" strike="noStrike" cap="none" baseline="0" dirty="0" smtClean="0">
                <a:solidFill>
                  <a:srgbClr val="0070C0"/>
                </a:solidFill>
                <a:latin typeface="ＭＳ ゴシック" panose="020B0609070205080204" pitchFamily="49" charset="-128"/>
                <a:ea typeface="ＭＳ ゴシック" panose="020B0609070205080204" pitchFamily="49" charset="-128"/>
                <a:sym typeface="Arial"/>
              </a:rPr>
              <a:t>7.</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r>
              <a:rPr lang="ja-JP" altLang="en-US" sz="2400" dirty="0">
                <a:solidFill>
                  <a:srgbClr val="0070C0"/>
                </a:solidFill>
                <a:latin typeface="ＭＳ ゴシック" panose="020B0609070205080204" pitchFamily="49" charset="-128"/>
                <a:ea typeface="ＭＳ ゴシック" panose="020B0609070205080204" pitchFamily="49" charset="-128"/>
              </a:rPr>
              <a:t>電気代について</a:t>
            </a:r>
            <a:r>
              <a:rPr lang="en-US" altLang="ja-JP" sz="2400" dirty="0">
                <a:solidFill>
                  <a:srgbClr val="0070C0"/>
                </a:solidFill>
                <a:latin typeface="ＭＳ ゴシック" panose="020B0609070205080204" pitchFamily="49" charset="-128"/>
                <a:ea typeface="ＭＳ ゴシック" panose="020B0609070205080204" pitchFamily="49" charset="-128"/>
              </a:rPr>
              <a:t>】</a:t>
            </a:r>
            <a:endParaRPr lang="ja-JP" altLang="en-US" sz="2400" dirty="0">
              <a:solidFill>
                <a:srgbClr val="0070C0"/>
              </a:solidFill>
              <a:latin typeface="ＭＳ ゴシック" panose="020B0609070205080204" pitchFamily="49" charset="-128"/>
              <a:ea typeface="ＭＳ ゴシック" panose="020B0609070205080204" pitchFamily="49"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被告</a:t>
            </a:r>
            <a:r>
              <a:rPr lang="ja-JP" altLang="en-US" sz="2400" dirty="0">
                <a:latin typeface="ＭＳ 明朝" panose="02020609040205080304" pitchFamily="17" charset="-128"/>
                <a:ea typeface="ＭＳ 明朝" panose="02020609040205080304" pitchFamily="17" charset="-128"/>
              </a:rPr>
              <a:t>は本件原発の稼動が電力供給の安定性、コストの低減につながると主張するが</a:t>
            </a:r>
            <a:r>
              <a:rPr lang="ja-JP" altLang="en-US" sz="2400" dirty="0" smtClean="0">
                <a:latin typeface="ＭＳ 明朝" panose="02020609040205080304" pitchFamily="17" charset="-128"/>
                <a:ea typeface="ＭＳ 明朝" panose="02020609040205080304" pitchFamily="17" charset="-128"/>
              </a:rPr>
              <a:t>、</a:t>
            </a:r>
            <a:endParaRPr lang="en-US" altLang="ja-JP" sz="2400" dirty="0">
              <a:latin typeface="ＭＳ 明朝" panose="02020609040205080304" pitchFamily="17" charset="-128"/>
              <a:ea typeface="ＭＳ 明朝" panose="02020609040205080304" pitchFamily="17"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当裁判所</a:t>
            </a:r>
            <a:r>
              <a:rPr lang="ja-JP" altLang="en-US" sz="2400" dirty="0">
                <a:latin typeface="ＭＳ 明朝" panose="02020609040205080304" pitchFamily="17" charset="-128"/>
                <a:ea typeface="ＭＳ 明朝" panose="02020609040205080304" pitchFamily="17" charset="-128"/>
              </a:rPr>
              <a:t>は、極めて多数の人の生存そのものに関わる権利と電気代の高い</a:t>
            </a:r>
            <a:r>
              <a:rPr lang="ja-JP" altLang="en-US" sz="2400" dirty="0" err="1">
                <a:latin typeface="ＭＳ 明朝" panose="02020609040205080304" pitchFamily="17" charset="-128"/>
                <a:ea typeface="ＭＳ 明朝" panose="02020609040205080304" pitchFamily="17" charset="-128"/>
              </a:rPr>
              <a:t>低いの</a:t>
            </a:r>
            <a:r>
              <a:rPr lang="ja-JP" altLang="en-US" sz="2400" dirty="0">
                <a:latin typeface="ＭＳ 明朝" panose="02020609040205080304" pitchFamily="17" charset="-128"/>
                <a:ea typeface="ＭＳ 明朝" panose="02020609040205080304" pitchFamily="17" charset="-128"/>
              </a:rPr>
              <a:t>問題等とを並べて論じるような議論に加わったり、その議論の当否を判断すること自体、法的には許されないことであると考えている</a:t>
            </a:r>
            <a:r>
              <a:rPr lang="ja-JP" altLang="en-US" sz="2400" dirty="0" smtClean="0">
                <a:latin typeface="ＭＳ 明朝" panose="02020609040205080304" pitchFamily="17" charset="-128"/>
                <a:ea typeface="ＭＳ 明朝" panose="02020609040205080304" pitchFamily="17" charset="-128"/>
              </a:rPr>
              <a:t>。</a:t>
            </a:r>
            <a:endParaRPr lang="ja-JP" altLang="en-US" sz="2400" dirty="0">
              <a:latin typeface="ＭＳ 明朝" panose="02020609040205080304" pitchFamily="17" charset="-128"/>
              <a:ea typeface="ＭＳ 明朝" panose="02020609040205080304" pitchFamily="17" charset="-128"/>
            </a:endParaRPr>
          </a:p>
        </p:txBody>
      </p:sp>
      <p:sp>
        <p:nvSpPr>
          <p:cNvPr id="3" name="正方形/長方形 2"/>
          <p:cNvSpPr/>
          <p:nvPr/>
        </p:nvSpPr>
        <p:spPr>
          <a:xfrm>
            <a:off x="6979663" y="7151619"/>
            <a:ext cx="3185487" cy="338554"/>
          </a:xfrm>
          <a:prstGeom prst="rect">
            <a:avLst/>
          </a:prstGeom>
        </p:spPr>
        <p:txBody>
          <a:bodyPr wrap="none">
            <a:spAutoFit/>
          </a:bodyPr>
          <a:lstStyle/>
          <a:p>
            <a:pPr lvl="0"/>
            <a:r>
              <a:rPr kumimoji="1" lang="en-US" altLang="ja-JP" sz="1600" dirty="0"/>
              <a:t>【</a:t>
            </a:r>
            <a:r>
              <a:rPr kumimoji="1" lang="en-US" altLang="ja-JP" sz="1600" dirty="0" smtClean="0"/>
              <a:t>No.</a:t>
            </a:r>
            <a:fld id="{BB7183AA-2E3D-4DA9-AF0F-FBB47C4BA3A8}" type="slidenum">
              <a:rPr kumimoji="1" lang="en-US" altLang="ja-JP" sz="1600" smtClean="0"/>
              <a:t>16</a:t>
            </a:fld>
            <a:r>
              <a:rPr kumimoji="1" lang="en-US" altLang="ja-JP" sz="1600" dirty="0" smtClean="0"/>
              <a:t> </a:t>
            </a:r>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407807008"/>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07576" y="1966913"/>
            <a:ext cx="9973049" cy="4989512"/>
          </a:xfrm>
          <a:prstGeom prst="rect">
            <a:avLst/>
          </a:prstGeom>
          <a:noFill/>
          <a:ln>
            <a:noFill/>
          </a:ln>
        </p:spPr>
        <p:txBody>
          <a:bodyPr lIns="0" tIns="28200" rIns="0" bIns="0" anchor="t" anchorCtr="0">
            <a:noAutofit/>
          </a:bodyPr>
          <a:lstStyle/>
          <a:p>
            <a:pPr marL="431800" marR="0" lvl="0" indent="-330200" algn="l" rtl="0">
              <a:lnSpc>
                <a:spcPct val="93000"/>
              </a:lnSpc>
              <a:spcBef>
                <a:spcPts val="1400"/>
              </a:spcBef>
              <a:spcAft>
                <a:spcPts val="0"/>
              </a:spcAft>
              <a:buClr>
                <a:srgbClr val="000000"/>
              </a:buClr>
              <a:buSzPct val="45000"/>
              <a:buFont typeface="Noto Symbol"/>
              <a:buChar char="●"/>
            </a:pPr>
            <a:endParaRPr lang="en-US" sz="28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endParaRPr>
          </a:p>
          <a:p>
            <a:pPr marL="0" indent="0" algn="l">
              <a:buNone/>
            </a:pPr>
            <a:r>
              <a:rPr lang="en-US" altLang="ja-JP" sz="2400" dirty="0">
                <a:solidFill>
                  <a:srgbClr val="000000"/>
                </a:solidFill>
                <a:latin typeface="ＭＳ ゴシック" panose="020B0609070205080204" pitchFamily="49" charset="-128"/>
                <a:ea typeface="ＭＳ ゴシック" panose="020B0609070205080204" pitchFamily="49" charset="-128"/>
                <a:sym typeface="Arial"/>
              </a:rPr>
              <a:t> </a:t>
            </a:r>
            <a:r>
              <a:rPr lang="en-US" altLang="ja-JP" sz="2400" b="0" i="0" u="none" strike="noStrike" cap="none" baseline="0" dirty="0" smtClean="0">
                <a:solidFill>
                  <a:srgbClr val="0070C0"/>
                </a:solidFill>
                <a:latin typeface="ＭＳ ゴシック" panose="020B0609070205080204" pitchFamily="49" charset="-128"/>
                <a:ea typeface="ＭＳ ゴシック" panose="020B0609070205080204" pitchFamily="49" charset="-128"/>
                <a:sym typeface="Arial"/>
              </a:rPr>
              <a:t>8.</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r>
              <a:rPr lang="ja-JP" altLang="en-US" sz="2400" dirty="0">
                <a:solidFill>
                  <a:srgbClr val="0070C0"/>
                </a:solidFill>
                <a:latin typeface="ＭＳ ゴシック" panose="020B0609070205080204" pitchFamily="49" charset="-128"/>
                <a:ea typeface="ＭＳ ゴシック" panose="020B0609070205080204" pitchFamily="49" charset="-128"/>
              </a:rPr>
              <a:t>国富について</a:t>
            </a:r>
            <a:r>
              <a:rPr lang="en-US" altLang="ja-JP" sz="2400" dirty="0">
                <a:solidFill>
                  <a:srgbClr val="0070C0"/>
                </a:solidFill>
                <a:latin typeface="ＭＳ ゴシック" panose="020B0609070205080204" pitchFamily="49" charset="-128"/>
                <a:ea typeface="ＭＳ ゴシック" panose="020B0609070205080204" pitchFamily="49" charset="-128"/>
              </a:rPr>
              <a:t>】</a:t>
            </a:r>
            <a:endParaRPr lang="ja-JP" altLang="en-US" sz="2400" dirty="0">
              <a:solidFill>
                <a:srgbClr val="0070C0"/>
              </a:solidFill>
              <a:latin typeface="ＭＳ ゴシック" panose="020B0609070205080204" pitchFamily="49" charset="-128"/>
              <a:ea typeface="ＭＳ ゴシック" panose="020B0609070205080204" pitchFamily="49"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コスト</a:t>
            </a:r>
            <a:r>
              <a:rPr lang="ja-JP" altLang="en-US" sz="2400" dirty="0">
                <a:latin typeface="ＭＳ 明朝" panose="02020609040205080304" pitchFamily="17" charset="-128"/>
                <a:ea typeface="ＭＳ 明朝" panose="02020609040205080304" pitchFamily="17" charset="-128"/>
              </a:rPr>
              <a:t>の問題に関連して国富の流出や喪失の議論があるが、たとえ本件原発の運転停止によって多額の貿易赤字が出るとしても、これを国富の流出や喪失というべきではなく</a:t>
            </a:r>
            <a:r>
              <a:rPr lang="ja-JP" altLang="en-US" sz="2400" dirty="0" smtClean="0">
                <a:latin typeface="ＭＳ 明朝" panose="02020609040205080304" pitchFamily="17" charset="-128"/>
                <a:ea typeface="ＭＳ 明朝" panose="02020609040205080304" pitchFamily="17" charset="-128"/>
              </a:rPr>
              <a:t>、</a:t>
            </a:r>
            <a:endParaRPr lang="en-US" altLang="ja-JP" sz="2400" dirty="0">
              <a:latin typeface="ＭＳ 明朝" panose="02020609040205080304" pitchFamily="17" charset="-128"/>
              <a:ea typeface="ＭＳ 明朝" panose="02020609040205080304" pitchFamily="17"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豊か</a:t>
            </a:r>
            <a:r>
              <a:rPr lang="ja-JP" altLang="en-US" sz="2400" dirty="0">
                <a:latin typeface="ＭＳ 明朝" panose="02020609040205080304" pitchFamily="17" charset="-128"/>
                <a:ea typeface="ＭＳ 明朝" panose="02020609040205080304" pitchFamily="17" charset="-128"/>
              </a:rPr>
              <a:t>な国土とそこに国民が根を下ろして生活していることが国富であり、これを取り戻すことができなくなることが国富の喪失である</a:t>
            </a:r>
            <a:r>
              <a:rPr lang="ja-JP" altLang="en-US" sz="2400" dirty="0" smtClean="0">
                <a:latin typeface="ＭＳ 明朝" panose="02020609040205080304" pitchFamily="17" charset="-128"/>
                <a:ea typeface="ＭＳ 明朝" panose="02020609040205080304" pitchFamily="17" charset="-128"/>
              </a:rPr>
              <a:t>。</a:t>
            </a:r>
            <a:endParaRPr lang="ja-JP" altLang="en-US" sz="2400" dirty="0">
              <a:latin typeface="ＭＳ 明朝" panose="02020609040205080304" pitchFamily="17" charset="-128"/>
              <a:ea typeface="ＭＳ 明朝" panose="02020609040205080304" pitchFamily="17" charset="-128"/>
            </a:endParaRPr>
          </a:p>
        </p:txBody>
      </p:sp>
      <p:sp>
        <p:nvSpPr>
          <p:cNvPr id="3" name="正方形/長方形 2"/>
          <p:cNvSpPr/>
          <p:nvPr/>
        </p:nvSpPr>
        <p:spPr>
          <a:xfrm>
            <a:off x="6970699" y="7124725"/>
            <a:ext cx="3185487" cy="338554"/>
          </a:xfrm>
          <a:prstGeom prst="rect">
            <a:avLst/>
          </a:prstGeom>
        </p:spPr>
        <p:txBody>
          <a:bodyPr wrap="none">
            <a:spAutoFit/>
          </a:bodyPr>
          <a:lstStyle/>
          <a:p>
            <a:pPr lvl="0"/>
            <a:r>
              <a:rPr kumimoji="1" lang="en-US" altLang="ja-JP" sz="1600" dirty="0"/>
              <a:t>【</a:t>
            </a:r>
            <a:r>
              <a:rPr kumimoji="1" lang="en-US" altLang="ja-JP" sz="1600" dirty="0" smtClean="0"/>
              <a:t>No.</a:t>
            </a:r>
            <a:fld id="{91E8BA8B-43D3-4C63-AC58-45074456CB7A}" type="slidenum">
              <a:rPr kumimoji="1" lang="en-US" altLang="ja-JP" sz="1600" smtClean="0"/>
              <a:t>17</a:t>
            </a:fld>
            <a:r>
              <a:rPr kumimoji="1" lang="ja-JP" altLang="en-US" sz="1600" dirty="0" smtClean="0"/>
              <a:t>  </a:t>
            </a:r>
            <a:r>
              <a:rPr kumimoji="1" lang="en-US" altLang="ja-JP" sz="1600" dirty="0" smtClean="0"/>
              <a:t>[</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1726739370"/>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25506" y="1966913"/>
            <a:ext cx="9955119" cy="4989512"/>
          </a:xfrm>
          <a:prstGeom prst="rect">
            <a:avLst/>
          </a:prstGeom>
          <a:noFill/>
          <a:ln>
            <a:noFill/>
          </a:ln>
        </p:spPr>
        <p:txBody>
          <a:bodyPr lIns="0" tIns="28200" rIns="0" bIns="0" anchor="t" anchorCtr="0">
            <a:noAutofit/>
          </a:bodyPr>
          <a:lstStyle/>
          <a:p>
            <a:pPr marL="431800" marR="0" lvl="0" indent="-330200" algn="l" rtl="0">
              <a:lnSpc>
                <a:spcPct val="93000"/>
              </a:lnSpc>
              <a:spcBef>
                <a:spcPts val="1400"/>
              </a:spcBef>
              <a:spcAft>
                <a:spcPts val="0"/>
              </a:spcAft>
              <a:buClr>
                <a:srgbClr val="000000"/>
              </a:buClr>
              <a:buSzPct val="45000"/>
              <a:buFont typeface="Noto Symbol"/>
              <a:buChar char="●"/>
            </a:pPr>
            <a:endParaRPr lang="en-US" sz="28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endParaRPr>
          </a:p>
          <a:p>
            <a:pPr marL="0" indent="0" algn="l">
              <a:buNone/>
            </a:pPr>
            <a:r>
              <a:rPr lang="en-US" altLang="ja-JP" sz="24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rPr>
              <a:t> </a:t>
            </a:r>
            <a:r>
              <a:rPr lang="en-US" altLang="ja-JP" sz="2400" b="0" i="0" u="none" strike="noStrike" cap="none" baseline="0" dirty="0" smtClean="0">
                <a:solidFill>
                  <a:srgbClr val="0070C0"/>
                </a:solidFill>
                <a:latin typeface="ＭＳ ゴシック" panose="020B0609070205080204" pitchFamily="49" charset="-128"/>
                <a:ea typeface="ＭＳ ゴシック" panose="020B0609070205080204" pitchFamily="49" charset="-128"/>
                <a:sym typeface="Arial"/>
              </a:rPr>
              <a:t>9.</a:t>
            </a:r>
            <a:r>
              <a:rPr lang="en-US" altLang="ja-JP" sz="2400" dirty="0" smtClean="0">
                <a:solidFill>
                  <a:srgbClr val="0070C0"/>
                </a:solidFill>
                <a:latin typeface="ＭＳ ゴシック" panose="020B0609070205080204" pitchFamily="49" charset="-128"/>
                <a:ea typeface="ＭＳ ゴシック" panose="020B0609070205080204" pitchFamily="49" charset="-128"/>
              </a:rPr>
              <a:t>【</a:t>
            </a:r>
            <a:r>
              <a:rPr lang="ja-JP" altLang="en-US" sz="2400" dirty="0">
                <a:solidFill>
                  <a:srgbClr val="0070C0"/>
                </a:solidFill>
                <a:latin typeface="ＭＳ ゴシック" panose="020B0609070205080204" pitchFamily="49" charset="-128"/>
                <a:ea typeface="ＭＳ ゴシック" panose="020B0609070205080204" pitchFamily="49" charset="-128"/>
              </a:rPr>
              <a:t>環境問題について</a:t>
            </a:r>
            <a:r>
              <a:rPr lang="en-US" altLang="ja-JP" sz="2400" dirty="0">
                <a:solidFill>
                  <a:srgbClr val="0070C0"/>
                </a:solidFill>
                <a:latin typeface="ＭＳ ゴシック" panose="020B0609070205080204" pitchFamily="49" charset="-128"/>
                <a:ea typeface="ＭＳ ゴシック" panose="020B0609070205080204" pitchFamily="49" charset="-128"/>
              </a:rPr>
              <a:t>】</a:t>
            </a:r>
            <a:endParaRPr lang="ja-JP" altLang="en-US" sz="2400" dirty="0">
              <a:solidFill>
                <a:srgbClr val="0070C0"/>
              </a:solidFill>
              <a:latin typeface="ＭＳ ゴシック" panose="020B0609070205080204" pitchFamily="49" charset="-128"/>
              <a:ea typeface="ＭＳ ゴシック" panose="020B0609070205080204" pitchFamily="49"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被告</a:t>
            </a:r>
            <a:r>
              <a:rPr lang="ja-JP" altLang="en-US" sz="2400" dirty="0">
                <a:latin typeface="ＭＳ 明朝" panose="02020609040205080304" pitchFamily="17" charset="-128"/>
                <a:ea typeface="ＭＳ 明朝" panose="02020609040205080304" pitchFamily="17" charset="-128"/>
              </a:rPr>
              <a:t>は、原子力発電所の稼動が</a:t>
            </a:r>
            <a:r>
              <a:rPr lang="en-US" altLang="ja-JP" sz="2400" dirty="0">
                <a:latin typeface="ＭＳ 明朝" panose="02020609040205080304" pitchFamily="17" charset="-128"/>
                <a:ea typeface="ＭＳ 明朝" panose="02020609040205080304" pitchFamily="17" charset="-128"/>
              </a:rPr>
              <a:t>CO </a:t>
            </a:r>
            <a:r>
              <a:rPr lang="en-US" altLang="ja-JP" sz="2000" dirty="0">
                <a:latin typeface="ＭＳ 明朝" panose="02020609040205080304" pitchFamily="17" charset="-128"/>
                <a:ea typeface="ＭＳ 明朝" panose="02020609040205080304" pitchFamily="17" charset="-128"/>
              </a:rPr>
              <a:t>2</a:t>
            </a:r>
            <a:r>
              <a:rPr lang="ja-JP" altLang="en-US" sz="2400" dirty="0">
                <a:latin typeface="ＭＳ 明朝" panose="02020609040205080304" pitchFamily="17" charset="-128"/>
                <a:ea typeface="ＭＳ 明朝" panose="02020609040205080304" pitchFamily="17" charset="-128"/>
              </a:rPr>
              <a:t>排出削減に資するもので環境面で優れている旨主張するが</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原子力</a:t>
            </a:r>
            <a:r>
              <a:rPr lang="ja-JP" altLang="en-US" sz="2400" dirty="0">
                <a:latin typeface="ＭＳ 明朝" panose="02020609040205080304" pitchFamily="17" charset="-128"/>
                <a:ea typeface="ＭＳ 明朝" panose="02020609040205080304" pitchFamily="17" charset="-128"/>
              </a:rPr>
              <a:t>発電所でひとたび深刻事故が起こった場合の環境汚染はすさまじいものであって、福島原発事故は我が国始まって以来最大の公害、環境汚染であることに照らすと</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環境</a:t>
            </a:r>
            <a:r>
              <a:rPr lang="ja-JP" altLang="en-US" sz="2400" dirty="0">
                <a:latin typeface="ＭＳ 明朝" panose="02020609040205080304" pitchFamily="17" charset="-128"/>
                <a:ea typeface="ＭＳ 明朝" panose="02020609040205080304" pitchFamily="17" charset="-128"/>
              </a:rPr>
              <a:t>問題を原子力発電所の運転継続の根拠とすることは甚だしい筋違いである</a:t>
            </a:r>
            <a:r>
              <a:rPr lang="ja-JP" altLang="en-US" sz="2400" dirty="0" smtClean="0">
                <a:latin typeface="ＭＳ 明朝" panose="02020609040205080304" pitchFamily="17" charset="-128"/>
                <a:ea typeface="ＭＳ 明朝" panose="02020609040205080304" pitchFamily="17" charset="-128"/>
              </a:rPr>
              <a:t>。</a:t>
            </a:r>
            <a:endParaRPr lang="ja-JP" altLang="en-US" sz="2400" dirty="0">
              <a:latin typeface="ＭＳ 明朝" panose="02020609040205080304" pitchFamily="17" charset="-128"/>
              <a:ea typeface="ＭＳ 明朝" panose="02020609040205080304" pitchFamily="17" charset="-128"/>
            </a:endParaRPr>
          </a:p>
        </p:txBody>
      </p:sp>
      <p:sp>
        <p:nvSpPr>
          <p:cNvPr id="3" name="正方形/長方形 2"/>
          <p:cNvSpPr/>
          <p:nvPr/>
        </p:nvSpPr>
        <p:spPr>
          <a:xfrm>
            <a:off x="7015522" y="7142655"/>
            <a:ext cx="3185487" cy="338554"/>
          </a:xfrm>
          <a:prstGeom prst="rect">
            <a:avLst/>
          </a:prstGeom>
        </p:spPr>
        <p:txBody>
          <a:bodyPr wrap="none">
            <a:spAutoFit/>
          </a:bodyPr>
          <a:lstStyle/>
          <a:p>
            <a:pPr lvl="0"/>
            <a:r>
              <a:rPr kumimoji="1" lang="en-US" altLang="ja-JP" sz="1600" dirty="0"/>
              <a:t>【</a:t>
            </a:r>
            <a:r>
              <a:rPr kumimoji="1" lang="en-US" altLang="ja-JP" sz="1600" dirty="0" smtClean="0"/>
              <a:t>No.</a:t>
            </a:r>
            <a:fld id="{AEB3A037-FCED-4232-A7FE-84F0064ACC11}" type="slidenum">
              <a:rPr kumimoji="1" lang="en-US" altLang="ja-JP" sz="1600" smtClean="0"/>
              <a:t>18</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3765623074"/>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107576" y="301625"/>
            <a:ext cx="9848187" cy="1262063"/>
          </a:xfrm>
          <a:prstGeom prst="rect">
            <a:avLst/>
          </a:prstGeom>
          <a:noFill/>
          <a:ln>
            <a:noFill/>
          </a:ln>
        </p:spPr>
        <p:txBody>
          <a:bodyPr lIns="0" tIns="282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ja-JP" altLang="en-US" sz="3200" b="0" i="0" u="none" strike="noStrike" cap="none" baseline="0" dirty="0" smtClean="0">
                <a:solidFill>
                  <a:srgbClr val="3333FF"/>
                </a:solidFill>
                <a:latin typeface="Arial"/>
                <a:ea typeface="Arial"/>
                <a:cs typeface="Arial"/>
                <a:sym typeface="Arial"/>
              </a:rPr>
              <a:t>当面の脱原発訴訟で</a:t>
            </a:r>
            <a:r>
              <a:rPr lang="en-US" sz="4400" b="0" i="0" u="none" strike="noStrike" cap="none" baseline="0" dirty="0">
                <a:solidFill>
                  <a:srgbClr val="3333FF"/>
                </a:solidFill>
                <a:latin typeface="Arial"/>
                <a:ea typeface="Arial"/>
                <a:cs typeface="Arial"/>
                <a:sym typeface="Arial"/>
              </a:rPr>
              <a:t/>
            </a:r>
            <a:br>
              <a:rPr lang="en-US" sz="4400" b="0" i="0" u="none" strike="noStrike" cap="none" baseline="0" dirty="0">
                <a:solidFill>
                  <a:srgbClr val="3333FF"/>
                </a:solidFill>
                <a:latin typeface="Arial"/>
                <a:ea typeface="Arial"/>
                <a:cs typeface="Arial"/>
                <a:sym typeface="Arial"/>
              </a:rPr>
            </a:br>
            <a:r>
              <a:rPr lang="ja-JP" altLang="en-US" sz="4400" b="0" i="0" u="none" strike="noStrike" cap="none" baseline="0" dirty="0" smtClean="0">
                <a:solidFill>
                  <a:srgbClr val="3333FF"/>
                </a:solidFill>
                <a:latin typeface="Arial"/>
                <a:ea typeface="Arial"/>
                <a:cs typeface="Arial"/>
                <a:sym typeface="Arial"/>
              </a:rPr>
              <a:t>とくに注目される審理</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107576" y="1768475"/>
            <a:ext cx="9848187" cy="4989513"/>
          </a:xfrm>
          <a:prstGeom prst="rect">
            <a:avLst/>
          </a:prstGeom>
          <a:noFill/>
          <a:ln>
            <a:noFill/>
          </a:ln>
        </p:spPr>
        <p:txBody>
          <a:bodyPr lIns="0" tIns="28200" rIns="0" bIns="0" anchor="t" anchorCtr="0">
            <a:noAutofit/>
          </a:bodyPr>
          <a:lstStyle/>
          <a:p>
            <a:pPr marL="177800" indent="-177800">
              <a:lnSpc>
                <a:spcPct val="100000"/>
              </a:lnSpc>
              <a:spcBef>
                <a:spcPts val="1400"/>
              </a:spcBef>
              <a:buClr>
                <a:srgbClr val="0070C0"/>
              </a:buClr>
              <a:buSzPct val="80000"/>
              <a:buFont typeface="Wingdings" panose="05000000000000000000" pitchFamily="2" charset="2"/>
              <a:buChar char="l"/>
            </a:pPr>
            <a:r>
              <a:rPr lang="ja-JP" altLang="en-US" sz="2400" dirty="0" smtClean="0">
                <a:latin typeface="ＭＳ ゴシック" panose="020B0609070205080204" pitchFamily="49" charset="-128"/>
                <a:ea typeface="ＭＳ ゴシック" panose="020B0609070205080204" pitchFamily="49" charset="-128"/>
              </a:rPr>
              <a:t>福井地裁判決</a:t>
            </a:r>
            <a:r>
              <a:rPr lang="ja-JP" altLang="en-US" sz="2400" dirty="0">
                <a:latin typeface="ＭＳ ゴシック" panose="020B0609070205080204" pitchFamily="49" charset="-128"/>
                <a:ea typeface="ＭＳ ゴシック" panose="020B0609070205080204" pitchFamily="49" charset="-128"/>
              </a:rPr>
              <a:t>控訴審</a:t>
            </a:r>
            <a:r>
              <a:rPr lang="ja-JP" altLang="en-US" sz="2400" dirty="0" smtClean="0">
                <a:latin typeface="ＭＳ 明朝" panose="02020609040205080304" pitchFamily="17" charset="-128"/>
                <a:ea typeface="ＭＳ 明朝" panose="02020609040205080304" pitchFamily="17" charset="-128"/>
              </a:rPr>
              <a:t>（大飯原発差止３・４号機運転差止）</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関電が</a:t>
            </a:r>
            <a:r>
              <a:rPr lang="ja-JP" altLang="en-US" sz="2400" dirty="0">
                <a:latin typeface="ＭＳ 明朝" panose="02020609040205080304" pitchFamily="17" charset="-128"/>
                <a:ea typeface="ＭＳ 明朝" panose="02020609040205080304" pitchFamily="17" charset="-128"/>
              </a:rPr>
              <a:t>控訴</a:t>
            </a:r>
            <a:r>
              <a:rPr lang="ja-JP" altLang="en-US" sz="2400" dirty="0" smtClean="0">
                <a:latin typeface="ＭＳ 明朝" panose="02020609040205080304" pitchFamily="17" charset="-128"/>
                <a:ea typeface="ＭＳ 明朝" panose="02020609040205080304" pitchFamily="17" charset="-128"/>
              </a:rPr>
              <a:t>。名古屋高裁金沢支部。</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solidFill>
                  <a:srgbClr val="FF0000"/>
                </a:solidFill>
                <a:latin typeface="ＭＳ 明朝" panose="02020609040205080304" pitchFamily="17" charset="-128"/>
                <a:ea typeface="ＭＳ 明朝" panose="02020609040205080304" pitchFamily="17" charset="-128"/>
              </a:rPr>
              <a:t>★</a:t>
            </a:r>
            <a:r>
              <a:rPr lang="ja-JP" altLang="en-US" sz="2400" dirty="0" smtClean="0">
                <a:latin typeface="ＭＳ ゴシック" panose="020B0609070205080204" pitchFamily="49" charset="-128"/>
                <a:ea typeface="ＭＳ ゴシック" panose="020B0609070205080204" pitchFamily="49" charset="-128"/>
              </a:rPr>
              <a:t>第１回口頭弁論</a:t>
            </a:r>
            <a:r>
              <a:rPr lang="en-US" altLang="ja-JP" sz="2400" dirty="0" smtClean="0">
                <a:latin typeface="ＭＳ 明朝" panose="02020609040205080304" pitchFamily="17" charset="-128"/>
                <a:ea typeface="ＭＳ 明朝" panose="02020609040205080304" pitchFamily="17" charset="-128"/>
              </a:rPr>
              <a:t>…2014</a:t>
            </a:r>
            <a:r>
              <a:rPr lang="ja-JP" altLang="en-US" sz="2400" dirty="0" smtClean="0">
                <a:latin typeface="ＭＳ 明朝" panose="02020609040205080304" pitchFamily="17" charset="-128"/>
                <a:ea typeface="ＭＳ 明朝" panose="02020609040205080304" pitchFamily="17" charset="-128"/>
              </a:rPr>
              <a:t>年</a:t>
            </a:r>
            <a:r>
              <a:rPr lang="en-US" altLang="ja-JP" sz="2400" dirty="0" smtClean="0">
                <a:latin typeface="ＭＳ 明朝" panose="02020609040205080304" pitchFamily="17" charset="-128"/>
                <a:ea typeface="ＭＳ 明朝" panose="02020609040205080304" pitchFamily="17" charset="-128"/>
              </a:rPr>
              <a:t>11</a:t>
            </a:r>
            <a:r>
              <a:rPr lang="ja-JP" altLang="en-US" sz="2400" dirty="0" smtClean="0">
                <a:latin typeface="ＭＳ 明朝" panose="02020609040205080304" pitchFamily="17" charset="-128"/>
                <a:ea typeface="ＭＳ 明朝" panose="02020609040205080304" pitchFamily="17" charset="-128"/>
              </a:rPr>
              <a:t>月</a:t>
            </a:r>
            <a:r>
              <a:rPr lang="en-US" altLang="ja-JP" sz="2400" dirty="0" smtClean="0">
                <a:latin typeface="ＭＳ 明朝" panose="02020609040205080304" pitchFamily="17" charset="-128"/>
                <a:ea typeface="ＭＳ 明朝" panose="02020609040205080304" pitchFamily="17" charset="-128"/>
              </a:rPr>
              <a:t>5</a:t>
            </a:r>
            <a:r>
              <a:rPr lang="ja-JP" altLang="en-US" sz="2400" dirty="0" smtClean="0">
                <a:latin typeface="ＭＳ 明朝" panose="02020609040205080304" pitchFamily="17" charset="-128"/>
                <a:ea typeface="ＭＳ 明朝" panose="02020609040205080304" pitchFamily="17" charset="-128"/>
              </a:rPr>
              <a:t>日。</a:t>
            </a:r>
            <a:r>
              <a:rPr lang="ja-JP" altLang="en-US" sz="2400" dirty="0">
                <a:latin typeface="ＭＳ 明朝" panose="02020609040205080304" pitchFamily="17" charset="-128"/>
                <a:ea typeface="ＭＳ 明朝" panose="02020609040205080304" pitchFamily="17" charset="-128"/>
              </a:rPr>
              <a:t>原告側は「福井から原発を</a:t>
            </a:r>
            <a:r>
              <a:rPr lang="ja-JP" altLang="en-US" sz="2400" dirty="0" smtClean="0">
                <a:latin typeface="ＭＳ 明朝" panose="02020609040205080304" pitchFamily="17" charset="-128"/>
                <a:ea typeface="ＭＳ 明朝" panose="02020609040205080304" pitchFamily="17" charset="-128"/>
              </a:rPr>
              <a:t>止める裁判</a:t>
            </a:r>
            <a:r>
              <a:rPr lang="ja-JP" altLang="en-US" sz="2400" dirty="0">
                <a:latin typeface="ＭＳ 明朝" panose="02020609040205080304" pitchFamily="17" charset="-128"/>
                <a:ea typeface="ＭＳ 明朝" panose="02020609040205080304" pitchFamily="17" charset="-128"/>
              </a:rPr>
              <a:t>の会」の中嶌哲演代表や脱原発弁護団全国連絡会共同代表の河合弘之、海渡雄一弁護士ら５人が意見</a:t>
            </a:r>
            <a:r>
              <a:rPr lang="ja-JP" altLang="en-US" sz="2400" dirty="0" smtClean="0">
                <a:latin typeface="ＭＳ 明朝" panose="02020609040205080304" pitchFamily="17" charset="-128"/>
                <a:ea typeface="ＭＳ 明朝" panose="02020609040205080304" pitchFamily="17" charset="-128"/>
              </a:rPr>
              <a:t>陳述。</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solidFill>
                  <a:srgbClr val="FF0000"/>
                </a:solidFill>
                <a:latin typeface="ＭＳ 明朝" panose="02020609040205080304" pitchFamily="17" charset="-128"/>
                <a:ea typeface="ＭＳ 明朝" panose="02020609040205080304" pitchFamily="17" charset="-128"/>
              </a:rPr>
              <a:t>★</a:t>
            </a:r>
            <a:r>
              <a:rPr lang="ja-JP" altLang="en-US" sz="2400" dirty="0" smtClean="0">
                <a:latin typeface="ＭＳ ゴシック" panose="020B0609070205080204" pitchFamily="49" charset="-128"/>
                <a:ea typeface="ＭＳ ゴシック" panose="020B0609070205080204" pitchFamily="49" charset="-128"/>
              </a:rPr>
              <a:t>第２回口頭弁論</a:t>
            </a:r>
            <a:r>
              <a:rPr lang="en-US" altLang="ja-JP" sz="2400" dirty="0" smtClean="0">
                <a:latin typeface="ＭＳ 明朝" panose="02020609040205080304" pitchFamily="17" charset="-128"/>
                <a:ea typeface="ＭＳ 明朝" panose="02020609040205080304" pitchFamily="17" charset="-128"/>
              </a:rPr>
              <a:t>…2015</a:t>
            </a:r>
            <a:r>
              <a:rPr lang="ja-JP" altLang="en-US" sz="2400" dirty="0" smtClean="0">
                <a:latin typeface="ＭＳ 明朝" panose="02020609040205080304" pitchFamily="17" charset="-128"/>
                <a:ea typeface="ＭＳ 明朝" panose="02020609040205080304" pitchFamily="17" charset="-128"/>
              </a:rPr>
              <a:t>年</a:t>
            </a:r>
            <a:r>
              <a:rPr lang="en-US" altLang="ja-JP" sz="2400" dirty="0" smtClean="0">
                <a:latin typeface="ＭＳ 明朝" panose="02020609040205080304" pitchFamily="17" charset="-128"/>
                <a:ea typeface="ＭＳ 明朝" panose="02020609040205080304" pitchFamily="17" charset="-128"/>
              </a:rPr>
              <a:t>2</a:t>
            </a:r>
            <a:r>
              <a:rPr lang="ja-JP" altLang="en-US" sz="2400" dirty="0" smtClean="0">
                <a:latin typeface="ＭＳ 明朝" panose="02020609040205080304" pitchFamily="17" charset="-128"/>
                <a:ea typeface="ＭＳ 明朝" panose="02020609040205080304" pitchFamily="17" charset="-128"/>
              </a:rPr>
              <a:t>月</a:t>
            </a:r>
            <a:r>
              <a:rPr lang="en-US" altLang="ja-JP" sz="2400" dirty="0" smtClean="0">
                <a:latin typeface="ＭＳ 明朝" panose="02020609040205080304" pitchFamily="17" charset="-128"/>
                <a:ea typeface="ＭＳ 明朝" panose="02020609040205080304" pitchFamily="17" charset="-128"/>
              </a:rPr>
              <a:t>9</a:t>
            </a:r>
            <a:r>
              <a:rPr lang="ja-JP" altLang="en-US" sz="2400" dirty="0" smtClean="0">
                <a:latin typeface="ＭＳ 明朝" panose="02020609040205080304" pitchFamily="17" charset="-128"/>
                <a:ea typeface="ＭＳ 明朝" panose="02020609040205080304" pitchFamily="17" charset="-128"/>
              </a:rPr>
              <a:t>日。</a:t>
            </a:r>
            <a:r>
              <a:rPr lang="ja-JP" altLang="en-US" sz="2400" dirty="0">
                <a:latin typeface="ＭＳ 明朝" panose="02020609040205080304" pitchFamily="17" charset="-128"/>
                <a:ea typeface="ＭＳ 明朝" panose="02020609040205080304" pitchFamily="17" charset="-128"/>
              </a:rPr>
              <a:t>関電側は「次回までに主張をすべて提出する。証人を呼ぶ予定はない」としている</a:t>
            </a: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solidFill>
                  <a:srgbClr val="FF0000"/>
                </a:solidFill>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2015</a:t>
            </a:r>
            <a:r>
              <a:rPr lang="ja-JP" altLang="en-US" sz="2400" dirty="0">
                <a:latin typeface="ＭＳ 明朝" panose="02020609040205080304" pitchFamily="17" charset="-128"/>
                <a:ea typeface="ＭＳ 明朝" panose="02020609040205080304" pitchFamily="17" charset="-128"/>
              </a:rPr>
              <a:t>年９月の第５回口頭弁論までの期日が決まっている。</a:t>
            </a:r>
            <a:endParaRPr lang="en-US" altLang="ja-JP" sz="2400" dirty="0" smtClean="0">
              <a:latin typeface="ＭＳ 明朝" panose="02020609040205080304" pitchFamily="17" charset="-128"/>
              <a:ea typeface="ＭＳ 明朝" panose="02020609040205080304" pitchFamily="17" charset="-128"/>
            </a:endParaRPr>
          </a:p>
          <a:p>
            <a:pPr marL="177800" indent="-177800">
              <a:lnSpc>
                <a:spcPct val="100000"/>
              </a:lnSpc>
              <a:spcBef>
                <a:spcPts val="1400"/>
              </a:spcBef>
              <a:buClr>
                <a:srgbClr val="0070C0"/>
              </a:buClr>
              <a:buSzPct val="80000"/>
              <a:buFont typeface="Wingdings" panose="05000000000000000000" pitchFamily="2" charset="2"/>
              <a:buChar char="l"/>
            </a:pPr>
            <a:endParaRPr lang="en-US" altLang="ja-JP" sz="2400" dirty="0">
              <a:latin typeface="ＭＳ 明朝" panose="02020609040205080304" pitchFamily="17" charset="-128"/>
              <a:ea typeface="ＭＳ 明朝" panose="02020609040205080304" pitchFamily="17" charset="-128"/>
            </a:endParaRPr>
          </a:p>
          <a:p>
            <a:pPr marL="177800" indent="-177800">
              <a:lnSpc>
                <a:spcPct val="100000"/>
              </a:lnSpc>
              <a:spcBef>
                <a:spcPts val="1400"/>
              </a:spcBef>
              <a:buClr>
                <a:srgbClr val="0070C0"/>
              </a:buClr>
              <a:buSzPct val="80000"/>
              <a:buFont typeface="Wingdings" panose="05000000000000000000" pitchFamily="2" charset="2"/>
              <a:buChar char="l"/>
            </a:pPr>
            <a:r>
              <a:rPr lang="ja-JP" altLang="en-US" sz="2400" dirty="0" smtClean="0"/>
              <a:t>高浜原発３・４号機</a:t>
            </a:r>
            <a:r>
              <a:rPr lang="ja-JP" altLang="en-US" sz="2400" dirty="0"/>
              <a:t>、大飯</a:t>
            </a:r>
            <a:r>
              <a:rPr lang="ja-JP" altLang="en-US" sz="2400" dirty="0" smtClean="0"/>
              <a:t>原発３・４号機</a:t>
            </a:r>
            <a:r>
              <a:rPr lang="ja-JP" altLang="en-US" sz="2400" b="1" dirty="0" smtClean="0"/>
              <a:t>運転</a:t>
            </a:r>
            <a:r>
              <a:rPr lang="ja-JP" altLang="en-US" sz="2400" b="1" dirty="0"/>
              <a:t>差し止め</a:t>
            </a:r>
            <a:r>
              <a:rPr lang="ja-JP" altLang="en-US" sz="2400" b="1" dirty="0" smtClean="0"/>
              <a:t>仮処分</a:t>
            </a:r>
            <a:r>
              <a:rPr lang="en-US" altLang="ja-JP" sz="2400" b="1" dirty="0" smtClean="0"/>
              <a:t/>
            </a:r>
            <a:br>
              <a:rPr lang="en-US" altLang="ja-JP" sz="2400" b="1" dirty="0" smtClean="0"/>
            </a:br>
            <a:r>
              <a:rPr lang="en-US" altLang="ja-JP" sz="2400" dirty="0" smtClean="0">
                <a:solidFill>
                  <a:prstClr val="black"/>
                </a:solidFill>
                <a:latin typeface="ＭＳ 明朝" panose="02020609040205080304" pitchFamily="17" charset="-128"/>
                <a:ea typeface="ＭＳ 明朝" panose="02020609040205080304" pitchFamily="17" charset="-128"/>
              </a:rPr>
              <a:t>…</a:t>
            </a:r>
            <a:r>
              <a:rPr lang="ja-JP" altLang="en-US" sz="2400" dirty="0" smtClean="0">
                <a:solidFill>
                  <a:prstClr val="black"/>
                </a:solidFill>
                <a:latin typeface="ＭＳ 明朝" panose="02020609040205080304" pitchFamily="17" charset="-128"/>
                <a:ea typeface="ＭＳ 明朝" panose="02020609040205080304" pitchFamily="17" charset="-128"/>
              </a:rPr>
              <a:t>福井地裁。</a:t>
            </a:r>
            <a:r>
              <a:rPr lang="en-US" altLang="ja-JP" sz="2400" dirty="0" smtClean="0">
                <a:solidFill>
                  <a:prstClr val="black"/>
                </a:solidFill>
                <a:latin typeface="ＭＳ 明朝" panose="02020609040205080304" pitchFamily="17" charset="-128"/>
                <a:ea typeface="ＭＳ 明朝" panose="02020609040205080304" pitchFamily="17" charset="-128"/>
              </a:rPr>
              <a:t/>
            </a:r>
            <a:br>
              <a:rPr lang="en-US" altLang="ja-JP" sz="2400" dirty="0" smtClean="0">
                <a:solidFill>
                  <a:prstClr val="black"/>
                </a:solidFill>
                <a:latin typeface="ＭＳ 明朝" panose="02020609040205080304" pitchFamily="17" charset="-128"/>
                <a:ea typeface="ＭＳ 明朝" panose="02020609040205080304" pitchFamily="17" charset="-128"/>
              </a:rPr>
            </a:br>
            <a:r>
              <a:rPr lang="en-US" altLang="ja-JP" sz="2400" dirty="0" smtClean="0">
                <a:solidFill>
                  <a:prstClr val="black"/>
                </a:solidFill>
                <a:latin typeface="ＭＳ 明朝" panose="02020609040205080304" pitchFamily="17" charset="-128"/>
                <a:ea typeface="ＭＳ 明朝" panose="02020609040205080304" pitchFamily="17" charset="-128"/>
              </a:rPr>
              <a:t>…2014</a:t>
            </a:r>
            <a:r>
              <a:rPr lang="ja-JP" altLang="en-US" sz="2400" dirty="0" smtClean="0">
                <a:solidFill>
                  <a:prstClr val="black"/>
                </a:solidFill>
                <a:latin typeface="ＭＳ 明朝" panose="02020609040205080304" pitchFamily="17" charset="-128"/>
                <a:ea typeface="ＭＳ 明朝" panose="02020609040205080304" pitchFamily="17" charset="-128"/>
              </a:rPr>
              <a:t>年</a:t>
            </a:r>
            <a:r>
              <a:rPr lang="en-US" altLang="ja-JP" sz="2400" dirty="0" smtClean="0">
                <a:solidFill>
                  <a:prstClr val="black"/>
                </a:solidFill>
                <a:latin typeface="ＭＳ 明朝" panose="02020609040205080304" pitchFamily="17" charset="-128"/>
                <a:ea typeface="ＭＳ 明朝" panose="02020609040205080304" pitchFamily="17" charset="-128"/>
              </a:rPr>
              <a:t>12</a:t>
            </a:r>
            <a:r>
              <a:rPr lang="ja-JP" altLang="en-US" sz="2400" dirty="0" smtClean="0">
                <a:solidFill>
                  <a:prstClr val="black"/>
                </a:solidFill>
                <a:latin typeface="ＭＳ 明朝" panose="02020609040205080304" pitchFamily="17" charset="-128"/>
                <a:ea typeface="ＭＳ 明朝" panose="02020609040205080304" pitchFamily="17" charset="-128"/>
              </a:rPr>
              <a:t>月</a:t>
            </a:r>
            <a:r>
              <a:rPr lang="en-US" altLang="ja-JP" sz="2400" dirty="0" smtClean="0">
                <a:solidFill>
                  <a:prstClr val="black"/>
                </a:solidFill>
                <a:latin typeface="ＭＳ 明朝" panose="02020609040205080304" pitchFamily="17" charset="-128"/>
                <a:ea typeface="ＭＳ 明朝" panose="02020609040205080304" pitchFamily="17" charset="-128"/>
              </a:rPr>
              <a:t>5</a:t>
            </a:r>
            <a:r>
              <a:rPr lang="ja-JP" altLang="en-US" sz="2400" dirty="0" smtClean="0">
                <a:solidFill>
                  <a:prstClr val="black"/>
                </a:solidFill>
                <a:latin typeface="ＭＳ 明朝" panose="02020609040205080304" pitchFamily="17" charset="-128"/>
                <a:ea typeface="ＭＳ 明朝" panose="02020609040205080304" pitchFamily="17" charset="-128"/>
              </a:rPr>
              <a:t>日に提訴。</a:t>
            </a:r>
            <a:r>
              <a:rPr lang="en-US" altLang="ja-JP" sz="2400" dirty="0" smtClean="0">
                <a:solidFill>
                  <a:prstClr val="black"/>
                </a:solidFill>
                <a:latin typeface="ＭＳ 明朝" panose="02020609040205080304" pitchFamily="17" charset="-128"/>
                <a:ea typeface="ＭＳ 明朝" panose="02020609040205080304" pitchFamily="17" charset="-128"/>
              </a:rPr>
              <a:t/>
            </a:r>
            <a:br>
              <a:rPr lang="en-US" altLang="ja-JP" sz="2400" dirty="0" smtClean="0">
                <a:solidFill>
                  <a:prstClr val="black"/>
                </a:solidFill>
                <a:latin typeface="ＭＳ 明朝" panose="02020609040205080304" pitchFamily="17" charset="-128"/>
                <a:ea typeface="ＭＳ 明朝" panose="02020609040205080304" pitchFamily="17" charset="-128"/>
              </a:rPr>
            </a:br>
            <a:r>
              <a:rPr lang="en-US" altLang="ja-JP" sz="2400" dirty="0" smtClean="0">
                <a:solidFill>
                  <a:prstClr val="black"/>
                </a:solidFill>
                <a:latin typeface="ＭＳ 明朝" panose="02020609040205080304" pitchFamily="17" charset="-128"/>
                <a:ea typeface="ＭＳ 明朝" panose="02020609040205080304" pitchFamily="17" charset="-128"/>
              </a:rPr>
              <a:t>…2015</a:t>
            </a:r>
            <a:r>
              <a:rPr lang="ja-JP" altLang="en-US" sz="2400" dirty="0" smtClean="0">
                <a:solidFill>
                  <a:prstClr val="black"/>
                </a:solidFill>
                <a:latin typeface="ＭＳ 明朝" panose="02020609040205080304" pitchFamily="17" charset="-128"/>
                <a:ea typeface="ＭＳ 明朝" panose="02020609040205080304" pitchFamily="17" charset="-128"/>
              </a:rPr>
              <a:t>年</a:t>
            </a:r>
            <a:r>
              <a:rPr lang="en-US" altLang="ja-JP" sz="2400" dirty="0" smtClean="0">
                <a:solidFill>
                  <a:prstClr val="black"/>
                </a:solidFill>
                <a:latin typeface="ＭＳ 明朝" panose="02020609040205080304" pitchFamily="17" charset="-128"/>
                <a:ea typeface="ＭＳ 明朝" panose="02020609040205080304" pitchFamily="17" charset="-128"/>
              </a:rPr>
              <a:t>1</a:t>
            </a:r>
            <a:r>
              <a:rPr lang="ja-JP" altLang="en-US" sz="2400" dirty="0" smtClean="0">
                <a:solidFill>
                  <a:prstClr val="black"/>
                </a:solidFill>
                <a:latin typeface="ＭＳ 明朝" panose="02020609040205080304" pitchFamily="17" charset="-128"/>
                <a:ea typeface="ＭＳ 明朝" panose="02020609040205080304" pitchFamily="17" charset="-128"/>
              </a:rPr>
              <a:t>月</a:t>
            </a:r>
            <a:r>
              <a:rPr lang="en-US" altLang="ja-JP" sz="2400" dirty="0" smtClean="0">
                <a:solidFill>
                  <a:prstClr val="black"/>
                </a:solidFill>
                <a:latin typeface="ＭＳ 明朝" panose="02020609040205080304" pitchFamily="17" charset="-128"/>
                <a:ea typeface="ＭＳ 明朝" panose="02020609040205080304" pitchFamily="17" charset="-128"/>
              </a:rPr>
              <a:t>28</a:t>
            </a:r>
            <a:r>
              <a:rPr lang="ja-JP" altLang="en-US" sz="2400" dirty="0" smtClean="0">
                <a:solidFill>
                  <a:prstClr val="black"/>
                </a:solidFill>
                <a:latin typeface="ＭＳ 明朝" panose="02020609040205080304" pitchFamily="17" charset="-128"/>
                <a:ea typeface="ＭＳ 明朝" panose="02020609040205080304" pitchFamily="17" charset="-128"/>
              </a:rPr>
              <a:t>日に第１回審尋。</a:t>
            </a:r>
            <a:endParaRPr lang="en-US" altLang="ja-JP" sz="1800" dirty="0" smtClean="0">
              <a:latin typeface="ＭＳ 明朝" panose="02020609040205080304" pitchFamily="17" charset="-128"/>
              <a:ea typeface="ＭＳ 明朝" panose="02020609040205080304" pitchFamily="17" charset="-128"/>
            </a:endParaRPr>
          </a:p>
        </p:txBody>
      </p:sp>
      <p:sp>
        <p:nvSpPr>
          <p:cNvPr id="4" name="正方形/長方形 3"/>
          <p:cNvSpPr/>
          <p:nvPr/>
        </p:nvSpPr>
        <p:spPr>
          <a:xfrm>
            <a:off x="7000710" y="7142656"/>
            <a:ext cx="3185487" cy="338554"/>
          </a:xfrm>
          <a:prstGeom prst="rect">
            <a:avLst/>
          </a:prstGeom>
        </p:spPr>
        <p:txBody>
          <a:bodyPr wrap="none">
            <a:spAutoFit/>
          </a:bodyPr>
          <a:lstStyle/>
          <a:p>
            <a:r>
              <a:rPr kumimoji="1" lang="en-US" altLang="ja-JP" sz="1600" dirty="0"/>
              <a:t>【</a:t>
            </a:r>
            <a:r>
              <a:rPr kumimoji="1" lang="en-US" altLang="ja-JP" sz="1600" dirty="0" smtClean="0"/>
              <a:t>No.</a:t>
            </a:r>
            <a:fld id="{05AB75AD-95CB-4016-97CB-F1202307A0E2}" type="slidenum">
              <a:rPr kumimoji="1" lang="en-US" altLang="ja-JP" sz="1600" smtClean="0"/>
              <a:t>19</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72925510"/>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134471" y="301625"/>
            <a:ext cx="9830624" cy="1262063"/>
          </a:xfrm>
          <a:prstGeom prst="rect">
            <a:avLst/>
          </a:prstGeom>
          <a:noFill/>
          <a:ln>
            <a:noFill/>
          </a:ln>
        </p:spPr>
        <p:txBody>
          <a:bodyPr lIns="0" tIns="28200" rIns="0" bIns="0" anchor="ctr" anchorCtr="0">
            <a:noAutofit/>
          </a:bodyPr>
          <a:lstStyle/>
          <a:p>
            <a:pPr algn="ctr">
              <a:buClr>
                <a:srgbClr val="3333FF"/>
              </a:buClr>
              <a:buSzPct val="25000"/>
            </a:pPr>
            <a:r>
              <a:rPr lang="ja-JP" altLang="en-US" sz="3200" dirty="0" smtClean="0">
                <a:solidFill>
                  <a:srgbClr val="3333FF"/>
                </a:solidFill>
              </a:rPr>
              <a:t>そもそも裁判とは？</a:t>
            </a:r>
            <a:r>
              <a:rPr lang="en-US" altLang="ja-JP" sz="3200" dirty="0" smtClean="0">
                <a:solidFill>
                  <a:srgbClr val="3333FF"/>
                </a:solidFill>
              </a:rPr>
              <a:t/>
            </a:r>
            <a:br>
              <a:rPr lang="en-US" altLang="ja-JP" sz="3200" dirty="0" smtClean="0">
                <a:solidFill>
                  <a:srgbClr val="3333FF"/>
                </a:solidFill>
              </a:rPr>
            </a:br>
            <a:r>
              <a:rPr lang="ja-JP" altLang="en-US" sz="4400" dirty="0" smtClean="0">
                <a:solidFill>
                  <a:srgbClr val="3333FF"/>
                </a:solidFill>
              </a:rPr>
              <a:t>民事訴訟と刑事訴訟</a:t>
            </a:r>
            <a:endParaRPr lang="en-US" sz="4400" dirty="0">
              <a:solidFill>
                <a:srgbClr val="3333FF"/>
              </a:solidFill>
            </a:endParaRPr>
          </a:p>
        </p:txBody>
      </p:sp>
      <p:sp>
        <p:nvSpPr>
          <p:cNvPr id="24" name="Shape 24"/>
          <p:cNvSpPr txBox="1">
            <a:spLocks noGrp="1"/>
          </p:cNvSpPr>
          <p:nvPr>
            <p:ph type="body" idx="4294967295"/>
          </p:nvPr>
        </p:nvSpPr>
        <p:spPr>
          <a:xfrm>
            <a:off x="134471" y="1768475"/>
            <a:ext cx="9830623" cy="4989513"/>
          </a:xfrm>
          <a:prstGeom prst="rect">
            <a:avLst/>
          </a:prstGeom>
          <a:noFill/>
          <a:ln>
            <a:noFill/>
          </a:ln>
        </p:spPr>
        <p:txBody>
          <a:bodyPr lIns="0" tIns="28200" rIns="0" bIns="0" anchor="t" anchorCtr="0">
            <a:noAutofit/>
          </a:bodyPr>
          <a:lstStyle/>
          <a:p>
            <a:pPr algn="l">
              <a:buClr>
                <a:srgbClr val="0070C0"/>
              </a:buClr>
              <a:buSzPct val="80000"/>
              <a:buFont typeface="Wingdings" panose="05000000000000000000" pitchFamily="2" charset="2"/>
              <a:buChar char="l"/>
            </a:pPr>
            <a:r>
              <a:rPr lang="ja-JP" altLang="en-US" sz="2400" dirty="0" smtClean="0">
                <a:solidFill>
                  <a:schemeClr val="tx1"/>
                </a:solidFill>
                <a:latin typeface="ＭＳ ゴシック" panose="020B0609070205080204" pitchFamily="49" charset="-128"/>
                <a:ea typeface="ＭＳ ゴシック" panose="020B0609070205080204" pitchFamily="49" charset="-128"/>
              </a:rPr>
              <a:t>民事訴訟</a:t>
            </a:r>
            <a:r>
              <a:rPr lang="en-US" altLang="ja-JP" sz="2400" dirty="0" smtClean="0">
                <a:solidFill>
                  <a:schemeClr val="tx1"/>
                </a:solidFill>
                <a:latin typeface="ＭＳ 明朝" panose="02020609040205080304" pitchFamily="17" charset="-128"/>
                <a:ea typeface="ＭＳ 明朝" panose="02020609040205080304" pitchFamily="17" charset="-128"/>
              </a:rPr>
              <a:t>…</a:t>
            </a:r>
            <a:r>
              <a:rPr lang="ja-JP" altLang="en-US" sz="2400" dirty="0" smtClean="0">
                <a:solidFill>
                  <a:schemeClr val="tx1"/>
                </a:solidFill>
                <a:latin typeface="ＭＳ 明朝" panose="02020609040205080304" pitchFamily="17" charset="-128"/>
                <a:ea typeface="ＭＳ 明朝" panose="02020609040205080304" pitchFamily="17" charset="-128"/>
              </a:rPr>
              <a:t>私人どうしの権利と義務の関係の争い。だれでも裁判を起こすことが可能。訴えた人が原告。訴えられた人が被告。被告が国や地方自治体など行政機関の場合、</a:t>
            </a:r>
            <a:r>
              <a:rPr lang="ja-JP" altLang="en-US" sz="2400" dirty="0" smtClean="0">
                <a:solidFill>
                  <a:schemeClr val="tx1"/>
                </a:solidFill>
                <a:latin typeface="ＭＳ ゴシック" panose="020B0609070205080204" pitchFamily="49" charset="-128"/>
                <a:ea typeface="ＭＳ ゴシック" panose="020B0609070205080204" pitchFamily="49" charset="-128"/>
              </a:rPr>
              <a:t>行政訴訟</a:t>
            </a:r>
            <a:r>
              <a:rPr lang="ja-JP" altLang="en-US" sz="2400" dirty="0" smtClean="0">
                <a:solidFill>
                  <a:schemeClr val="tx1"/>
                </a:solidFill>
                <a:latin typeface="ＭＳ 明朝" panose="02020609040205080304" pitchFamily="17" charset="-128"/>
                <a:ea typeface="ＭＳ 明朝" panose="02020609040205080304" pitchFamily="17" charset="-128"/>
              </a:rPr>
              <a:t>という。</a:t>
            </a:r>
            <a:r>
              <a:rPr lang="en-US" altLang="ja-JP" sz="2400" dirty="0" smtClean="0">
                <a:solidFill>
                  <a:schemeClr val="tx1"/>
                </a:solidFill>
                <a:latin typeface="ＭＳ 明朝" panose="02020609040205080304" pitchFamily="17" charset="-128"/>
                <a:ea typeface="ＭＳ 明朝" panose="02020609040205080304" pitchFamily="17" charset="-128"/>
              </a:rPr>
              <a:t/>
            </a:r>
            <a:br>
              <a:rPr lang="en-US" altLang="ja-JP" sz="2400" dirty="0" smtClean="0">
                <a:solidFill>
                  <a:schemeClr val="tx1"/>
                </a:solidFill>
                <a:latin typeface="ＭＳ 明朝" panose="02020609040205080304" pitchFamily="17" charset="-128"/>
                <a:ea typeface="ＭＳ 明朝" panose="02020609040205080304" pitchFamily="17" charset="-128"/>
              </a:rPr>
            </a:br>
            <a:r>
              <a:rPr lang="ja-JP" altLang="en-US" sz="2400" dirty="0" smtClean="0">
                <a:solidFill>
                  <a:schemeClr val="tx1"/>
                </a:solidFill>
                <a:latin typeface="ＭＳ 明朝" panose="02020609040205080304" pitchFamily="17" charset="-128"/>
                <a:ea typeface="ＭＳ 明朝" panose="02020609040205080304" pitchFamily="17" charset="-128"/>
              </a:rPr>
              <a:t>・脱原発訴訟→</a:t>
            </a:r>
            <a:r>
              <a:rPr lang="ja-JP" altLang="en-US" sz="2400" dirty="0" smtClean="0">
                <a:solidFill>
                  <a:srgbClr val="FF0000"/>
                </a:solidFill>
                <a:latin typeface="ＭＳ ゴシック" panose="020B0609070205080204" pitchFamily="49" charset="-128"/>
                <a:ea typeface="ＭＳ ゴシック" panose="020B0609070205080204" pitchFamily="49" charset="-128"/>
              </a:rPr>
              <a:t>国や電力会社に原発の運転差止を求める裁判</a:t>
            </a:r>
            <a:r>
              <a:rPr lang="en-US" altLang="ja-JP" sz="2400" dirty="0" smtClean="0">
                <a:solidFill>
                  <a:srgbClr val="FF0000"/>
                </a:solidFill>
                <a:latin typeface="ＭＳ ゴシック" panose="020B0609070205080204" pitchFamily="49" charset="-128"/>
                <a:ea typeface="ＭＳ ゴシック" panose="020B0609070205080204" pitchFamily="49" charset="-128"/>
              </a:rPr>
              <a:t/>
            </a:r>
            <a:br>
              <a:rPr lang="en-US" altLang="ja-JP" sz="2400" dirty="0" smtClean="0">
                <a:solidFill>
                  <a:srgbClr val="FF0000"/>
                </a:solidFill>
                <a:latin typeface="ＭＳ ゴシック" panose="020B0609070205080204" pitchFamily="49" charset="-128"/>
                <a:ea typeface="ＭＳ ゴシック" panose="020B0609070205080204" pitchFamily="49" charset="-128"/>
              </a:rPr>
            </a:br>
            <a:r>
              <a:rPr lang="ja-JP" altLang="en-US" sz="2400" dirty="0" smtClean="0">
                <a:solidFill>
                  <a:schemeClr val="accent2"/>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明朝" panose="02020609040205080304" pitchFamily="17" charset="-128"/>
                <a:ea typeface="ＭＳ 明朝" panose="02020609040205080304" pitchFamily="17" charset="-128"/>
              </a:rPr>
              <a:t>→</a:t>
            </a:r>
            <a:r>
              <a:rPr lang="ja-JP" altLang="en-US" sz="2400" dirty="0" smtClean="0">
                <a:solidFill>
                  <a:srgbClr val="FF0000"/>
                </a:solidFill>
                <a:latin typeface="ＭＳ ゴシック" panose="020B0609070205080204" pitchFamily="49" charset="-128"/>
                <a:ea typeface="ＭＳ ゴシック" panose="020B0609070205080204" pitchFamily="49" charset="-128"/>
              </a:rPr>
              <a:t>原発メーカーを相手に製造物の責任を問う裁判</a:t>
            </a:r>
            <a:r>
              <a:rPr lang="en-US" altLang="ja-JP" sz="2400" dirty="0" smtClean="0">
                <a:solidFill>
                  <a:schemeClr val="accent2"/>
                </a:solidFill>
                <a:latin typeface="ＭＳ ゴシック" panose="020B0609070205080204" pitchFamily="49" charset="-128"/>
                <a:ea typeface="ＭＳ ゴシック" panose="020B0609070205080204" pitchFamily="49" charset="-128"/>
              </a:rPr>
              <a:t/>
            </a:r>
            <a:br>
              <a:rPr lang="en-US" altLang="ja-JP" sz="2400" dirty="0" smtClean="0">
                <a:solidFill>
                  <a:schemeClr val="accent2"/>
                </a:solidFill>
                <a:latin typeface="ＭＳ ゴシック" panose="020B0609070205080204" pitchFamily="49" charset="-128"/>
                <a:ea typeface="ＭＳ ゴシック" panose="020B0609070205080204" pitchFamily="49" charset="-128"/>
              </a:rPr>
            </a:br>
            <a:r>
              <a:rPr lang="ja-JP" altLang="en-US" sz="2400" dirty="0" smtClean="0">
                <a:solidFill>
                  <a:schemeClr val="accent2"/>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明朝" panose="02020609040205080304" pitchFamily="17" charset="-128"/>
                <a:ea typeface="ＭＳ 明朝" panose="02020609040205080304" pitchFamily="17" charset="-128"/>
              </a:rPr>
              <a:t>→</a:t>
            </a:r>
            <a:r>
              <a:rPr lang="ja-JP" altLang="en-US" sz="2400" dirty="0" smtClean="0">
                <a:solidFill>
                  <a:srgbClr val="FF0000"/>
                </a:solidFill>
                <a:latin typeface="ＭＳ ゴシック" panose="020B0609070205080204" pitchFamily="49" charset="-128"/>
                <a:ea typeface="ＭＳ ゴシック" panose="020B0609070205080204" pitchFamily="49" charset="-128"/>
              </a:rPr>
              <a:t>株主として東電の経営責任を問う裁判</a:t>
            </a:r>
            <a:r>
              <a:rPr lang="en-US" altLang="ja-JP" sz="2400" dirty="0" smtClean="0">
                <a:solidFill>
                  <a:srgbClr val="FF0000"/>
                </a:solidFill>
                <a:latin typeface="ＭＳ 明朝" panose="02020609040205080304" pitchFamily="17" charset="-128"/>
                <a:ea typeface="ＭＳ 明朝" panose="02020609040205080304" pitchFamily="17" charset="-128"/>
              </a:rPr>
              <a:t/>
            </a:r>
            <a:br>
              <a:rPr lang="en-US" altLang="ja-JP" sz="2400" dirty="0" smtClean="0">
                <a:solidFill>
                  <a:srgbClr val="FF0000"/>
                </a:solidFill>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・原発</a:t>
            </a:r>
            <a:r>
              <a:rPr lang="ja-JP" altLang="en-US" sz="2400" dirty="0" smtClean="0">
                <a:solidFill>
                  <a:schemeClr val="tx1"/>
                </a:solidFill>
                <a:latin typeface="ＭＳ 明朝" panose="02020609040205080304" pitchFamily="17" charset="-128"/>
                <a:ea typeface="ＭＳ 明朝" panose="02020609040205080304" pitchFamily="17" charset="-128"/>
              </a:rPr>
              <a:t>被害者訴訟</a:t>
            </a:r>
            <a:r>
              <a:rPr lang="en-US" altLang="ja-JP" sz="2400" dirty="0" smtClean="0">
                <a:solidFill>
                  <a:schemeClr val="tx1"/>
                </a:solidFill>
                <a:latin typeface="ＭＳ 明朝" panose="02020609040205080304" pitchFamily="17" charset="-128"/>
                <a:ea typeface="ＭＳ 明朝" panose="02020609040205080304" pitchFamily="17" charset="-128"/>
              </a:rPr>
              <a:t/>
            </a:r>
            <a:br>
              <a:rPr lang="en-US" altLang="ja-JP" sz="2400" dirty="0" smtClean="0">
                <a:solidFill>
                  <a:schemeClr val="tx1"/>
                </a:solidFill>
                <a:latin typeface="ＭＳ 明朝" panose="02020609040205080304" pitchFamily="17" charset="-128"/>
                <a:ea typeface="ＭＳ 明朝" panose="02020609040205080304" pitchFamily="17" charset="-128"/>
              </a:rPr>
            </a:br>
            <a:r>
              <a:rPr lang="ja-JP" altLang="en-US" sz="2400" dirty="0" smtClean="0">
                <a:solidFill>
                  <a:schemeClr val="tx1"/>
                </a:solidFill>
                <a:latin typeface="ＭＳ 明朝" panose="02020609040205080304" pitchFamily="17" charset="-128"/>
                <a:ea typeface="ＭＳ 明朝" panose="02020609040205080304" pitchFamily="17" charset="-128"/>
              </a:rPr>
              <a:t>　　　　　　→</a:t>
            </a:r>
            <a:r>
              <a:rPr lang="ja-JP" altLang="en-US" sz="2400" dirty="0" smtClean="0">
                <a:solidFill>
                  <a:srgbClr val="FF0000"/>
                </a:solidFill>
                <a:latin typeface="ＭＳ ゴシック" panose="020B0609070205080204" pitchFamily="49" charset="-128"/>
                <a:ea typeface="ＭＳ ゴシック" panose="020B0609070205080204" pitchFamily="49" charset="-128"/>
              </a:rPr>
              <a:t>国や東電に福島原発事故の補償を求める裁判</a:t>
            </a:r>
            <a:endParaRPr lang="en-US" altLang="ja-JP" sz="2400" dirty="0" smtClean="0">
              <a:solidFill>
                <a:srgbClr val="FF0000"/>
              </a:solidFill>
              <a:latin typeface="ＭＳ ゴシック" panose="020B0609070205080204" pitchFamily="49" charset="-128"/>
              <a:ea typeface="ＭＳ ゴシック" panose="020B0609070205080204" pitchFamily="49" charset="-128"/>
            </a:endParaRPr>
          </a:p>
          <a:p>
            <a:pPr algn="l">
              <a:buClr>
                <a:srgbClr val="0070C0"/>
              </a:buClr>
              <a:buSzPct val="80000"/>
              <a:buFont typeface="Arial" panose="020B0604020202020204" pitchFamily="34" charset="0"/>
              <a:buChar char="•"/>
            </a:pPr>
            <a:endParaRPr lang="en-US" altLang="ja-JP" sz="2400" dirty="0" smtClean="0">
              <a:solidFill>
                <a:schemeClr val="accent2"/>
              </a:solidFill>
              <a:latin typeface="ＭＳ ゴシック" panose="020B0609070205080204" pitchFamily="49" charset="-128"/>
              <a:ea typeface="ＭＳ ゴシック" panose="020B0609070205080204" pitchFamily="49" charset="-128"/>
            </a:endParaRPr>
          </a:p>
          <a:p>
            <a:pPr algn="l">
              <a:buClr>
                <a:srgbClr val="0070C0"/>
              </a:buClr>
              <a:buSzPct val="80000"/>
              <a:buFont typeface="Wingdings" panose="05000000000000000000" pitchFamily="2" charset="2"/>
              <a:buChar char="l"/>
            </a:pPr>
            <a:r>
              <a:rPr lang="ja-JP" altLang="en-US" sz="2400" dirty="0" smtClean="0">
                <a:solidFill>
                  <a:schemeClr val="tx1"/>
                </a:solidFill>
                <a:latin typeface="ＭＳ ゴシック" panose="020B0609070205080204" pitchFamily="49" charset="-128"/>
                <a:ea typeface="ＭＳ ゴシック" panose="020B0609070205080204" pitchFamily="49" charset="-128"/>
              </a:rPr>
              <a:t>刑事訴訟</a:t>
            </a:r>
            <a:r>
              <a:rPr lang="en-US" altLang="ja-JP" sz="2400" dirty="0" smtClean="0">
                <a:solidFill>
                  <a:schemeClr val="tx1"/>
                </a:solidFill>
                <a:latin typeface="ＭＳ 明朝" panose="02020609040205080304" pitchFamily="17" charset="-128"/>
                <a:ea typeface="ＭＳ 明朝" panose="02020609040205080304" pitchFamily="17" charset="-128"/>
              </a:rPr>
              <a:t>……</a:t>
            </a:r>
            <a:r>
              <a:rPr lang="ja-JP" altLang="en-US" sz="2400" dirty="0" smtClean="0">
                <a:solidFill>
                  <a:schemeClr val="tx1"/>
                </a:solidFill>
                <a:latin typeface="ＭＳ 明朝" panose="02020609040205080304" pitchFamily="17" charset="-128"/>
                <a:ea typeface="ＭＳ 明朝" panose="02020609040205080304" pitchFamily="17" charset="-128"/>
              </a:rPr>
              <a:t>犯罪など刑法に触れる事案の裁判。検察官が裁判を起こす（起訴する）。不起訴→検察審査会。</a:t>
            </a:r>
            <a:r>
              <a:rPr lang="en-US" altLang="ja-JP" sz="2400" dirty="0" smtClean="0">
                <a:solidFill>
                  <a:schemeClr val="tx1"/>
                </a:solidFill>
                <a:latin typeface="ＭＳ 明朝" panose="02020609040205080304" pitchFamily="17" charset="-128"/>
                <a:ea typeface="ＭＳ 明朝" panose="02020609040205080304" pitchFamily="17" charset="-128"/>
              </a:rPr>
              <a:t/>
            </a:r>
            <a:br>
              <a:rPr lang="en-US" altLang="ja-JP" sz="2400" dirty="0" smtClean="0">
                <a:solidFill>
                  <a:schemeClr val="tx1"/>
                </a:solidFill>
                <a:latin typeface="ＭＳ 明朝" panose="02020609040205080304" pitchFamily="17" charset="-128"/>
                <a:ea typeface="ＭＳ 明朝" panose="02020609040205080304" pitchFamily="17" charset="-128"/>
              </a:rPr>
            </a:br>
            <a:r>
              <a:rPr lang="ja-JP" altLang="en-US" sz="2400" dirty="0" smtClean="0">
                <a:solidFill>
                  <a:schemeClr val="tx1"/>
                </a:solidFill>
                <a:latin typeface="ＭＳ 明朝" panose="02020609040205080304" pitchFamily="17" charset="-128"/>
                <a:ea typeface="ＭＳ 明朝" panose="02020609040205080304" pitchFamily="17" charset="-128"/>
              </a:rPr>
              <a:t>　　　　　　→</a:t>
            </a:r>
            <a:r>
              <a:rPr lang="ja-JP" altLang="en-US" sz="2400" dirty="0" smtClean="0">
                <a:solidFill>
                  <a:srgbClr val="FF0000"/>
                </a:solidFill>
                <a:latin typeface="ＭＳ ゴシック" panose="020B0609070205080204" pitchFamily="49" charset="-128"/>
                <a:ea typeface="ＭＳ ゴシック" panose="020B0609070205080204" pitchFamily="49" charset="-128"/>
              </a:rPr>
              <a:t>東電や国の責任者に福島事故の責任を問う裁判</a:t>
            </a:r>
            <a:r>
              <a:rPr lang="ja-JP" altLang="en-US" sz="2400" dirty="0" smtClean="0">
                <a:solidFill>
                  <a:schemeClr val="accent2"/>
                </a:solidFill>
                <a:latin typeface="ＭＳ ゴシック" panose="020B0609070205080204" pitchFamily="49" charset="-128"/>
                <a:ea typeface="ＭＳ ゴシック" panose="020B0609070205080204" pitchFamily="49" charset="-128"/>
              </a:rPr>
              <a:t>。</a:t>
            </a:r>
            <a:endParaRPr lang="en-US" altLang="ja-JP" sz="2400" dirty="0" smtClean="0">
              <a:solidFill>
                <a:schemeClr val="accent2"/>
              </a:solidFill>
              <a:latin typeface="ＭＳ ゴシック" panose="020B0609070205080204" pitchFamily="49" charset="-128"/>
              <a:ea typeface="ＭＳ ゴシック" panose="020B0609070205080204" pitchFamily="49" charset="-128"/>
            </a:endParaRPr>
          </a:p>
          <a:p>
            <a:pPr algn="l">
              <a:buClr>
                <a:srgbClr val="0070C0"/>
              </a:buClr>
              <a:buSzPct val="80000"/>
              <a:buFont typeface="Wingdings" panose="05000000000000000000" pitchFamily="2" charset="2"/>
              <a:buChar char="l"/>
            </a:pPr>
            <a:endParaRPr lang="en-US" altLang="ja-JP" sz="2400" dirty="0" smtClean="0">
              <a:solidFill>
                <a:schemeClr val="accent2"/>
              </a:solidFill>
              <a:latin typeface="ＭＳ ゴシック" panose="020B0609070205080204" pitchFamily="49" charset="-128"/>
              <a:ea typeface="ＭＳ ゴシック" panose="020B0609070205080204" pitchFamily="49" charset="-128"/>
            </a:endParaRPr>
          </a:p>
          <a:p>
            <a:pPr algn="l">
              <a:buClr>
                <a:srgbClr val="0070C0"/>
              </a:buClr>
              <a:buSzPct val="80000"/>
              <a:buFont typeface="Wingdings" panose="05000000000000000000" pitchFamily="2" charset="2"/>
              <a:buChar char="l"/>
            </a:pPr>
            <a:r>
              <a:rPr lang="ja-JP" altLang="en-US" sz="2400" dirty="0" smtClean="0">
                <a:solidFill>
                  <a:schemeClr val="tx1"/>
                </a:solidFill>
                <a:latin typeface="ＭＳ ゴシック" panose="020B0609070205080204" pitchFamily="49" charset="-128"/>
                <a:ea typeface="ＭＳ ゴシック" panose="020B0609070205080204" pitchFamily="49" charset="-128"/>
              </a:rPr>
              <a:t>裁判の三審制</a:t>
            </a:r>
            <a:r>
              <a:rPr lang="en-US" altLang="ja-JP" sz="2400" dirty="0" smtClean="0">
                <a:solidFill>
                  <a:schemeClr val="tx1"/>
                </a:solidFill>
                <a:latin typeface="ＭＳ 明朝" panose="02020609040205080304" pitchFamily="17" charset="-128"/>
                <a:ea typeface="ＭＳ 明朝" panose="02020609040205080304" pitchFamily="17" charset="-128"/>
              </a:rPr>
              <a:t>…</a:t>
            </a:r>
            <a:r>
              <a:rPr lang="ja-JP" altLang="en-US" sz="2400" dirty="0" smtClean="0">
                <a:solidFill>
                  <a:schemeClr val="tx1"/>
                </a:solidFill>
                <a:latin typeface="ＭＳ 明朝" panose="02020609040205080304" pitchFamily="17" charset="-128"/>
                <a:ea typeface="ＭＳ 明朝" panose="02020609040205080304" pitchFamily="17" charset="-128"/>
              </a:rPr>
              <a:t>地裁→（控訴）→高裁→（上告）→最高裁。</a:t>
            </a:r>
          </a:p>
          <a:p>
            <a:pPr marL="0" indent="0" algn="l">
              <a:buNone/>
            </a:pPr>
            <a:r>
              <a:rPr lang="ja-JP" altLang="en-US" sz="2800" dirty="0" smtClean="0">
                <a:latin typeface="ＭＳ 明朝" panose="02020609040205080304" pitchFamily="17" charset="-128"/>
                <a:ea typeface="ＭＳ 明朝" panose="02020609040205080304" pitchFamily="17" charset="-128"/>
              </a:rPr>
              <a:t>　</a:t>
            </a:r>
            <a:endParaRPr lang="en-US" sz="2800" dirty="0">
              <a:latin typeface="ＭＳ 明朝" panose="02020609040205080304" pitchFamily="17" charset="-128"/>
              <a:ea typeface="ＭＳ 明朝" panose="02020609040205080304" pitchFamily="17" charset="-128"/>
            </a:endParaRPr>
          </a:p>
        </p:txBody>
      </p:sp>
      <p:sp>
        <p:nvSpPr>
          <p:cNvPr id="5" name="正方形/長方形 4"/>
          <p:cNvSpPr/>
          <p:nvPr/>
        </p:nvSpPr>
        <p:spPr>
          <a:xfrm>
            <a:off x="7117977" y="7155193"/>
            <a:ext cx="3071675" cy="338554"/>
          </a:xfrm>
          <a:prstGeom prst="rect">
            <a:avLst/>
          </a:prstGeom>
        </p:spPr>
        <p:txBody>
          <a:bodyPr wrap="none">
            <a:spAutoFit/>
          </a:bodyPr>
          <a:lstStyle/>
          <a:p>
            <a:pPr lvl="0"/>
            <a:r>
              <a:rPr kumimoji="1" lang="en-US" altLang="ja-JP" sz="1600" dirty="0"/>
              <a:t>【</a:t>
            </a:r>
            <a:r>
              <a:rPr kumimoji="1" lang="en-US" altLang="ja-JP" sz="1600" dirty="0" smtClean="0"/>
              <a:t>No.</a:t>
            </a:r>
            <a:fld id="{E17EF8F1-3AD0-4961-8165-B7188CF3F4B0}" type="slidenum">
              <a:rPr kumimoji="1" lang="en-US" altLang="ja-JP" sz="1600" smtClean="0"/>
              <a:t>2</a:t>
            </a:fld>
            <a:r>
              <a:rPr kumimoji="1" lang="ja-JP" altLang="en-US" sz="1600" dirty="0" smtClean="0"/>
              <a:t>  </a:t>
            </a:r>
            <a:r>
              <a:rPr kumimoji="1" lang="en-US" altLang="ja-JP" sz="1600" dirty="0"/>
              <a:t>[1] </a:t>
            </a:r>
            <a:r>
              <a:rPr kumimoji="1" lang="ja-JP" altLang="en-US" sz="1600" dirty="0"/>
              <a:t>多くの脱原発裁判</a:t>
            </a:r>
            <a:r>
              <a:rPr kumimoji="1" lang="en-US" altLang="ja-JP" sz="1600" dirty="0"/>
              <a:t>】</a:t>
            </a:r>
            <a:endParaRPr kumimoji="1" lang="ja-JP" altLang="en-US" sz="1600" dirty="0"/>
          </a:p>
        </p:txBody>
      </p:sp>
      <p:sp>
        <p:nvSpPr>
          <p:cNvPr id="7" name="正方形/長方形 6"/>
          <p:cNvSpPr/>
          <p:nvPr/>
        </p:nvSpPr>
        <p:spPr>
          <a:xfrm>
            <a:off x="0" y="132348"/>
            <a:ext cx="2170787" cy="338554"/>
          </a:xfrm>
          <a:prstGeom prst="rect">
            <a:avLst/>
          </a:prstGeom>
        </p:spPr>
        <p:txBody>
          <a:bodyPr wrap="none">
            <a:spAutoFit/>
          </a:bodyPr>
          <a:lstStyle/>
          <a:p>
            <a:pPr lvl="0"/>
            <a:r>
              <a:rPr kumimoji="1" lang="ja-JP" altLang="en-US" sz="1600" dirty="0" smtClean="0"/>
              <a:t> </a:t>
            </a:r>
            <a:r>
              <a:rPr kumimoji="1" lang="en-US" altLang="ja-JP" sz="1600" dirty="0"/>
              <a:t>[1] </a:t>
            </a:r>
            <a:r>
              <a:rPr kumimoji="1" lang="ja-JP" altLang="en-US" sz="1600" dirty="0"/>
              <a:t>多くの脱原発</a:t>
            </a:r>
            <a:r>
              <a:rPr kumimoji="1" lang="ja-JP" altLang="en-US" sz="1600" dirty="0" smtClean="0"/>
              <a:t>裁判</a:t>
            </a:r>
            <a:endParaRPr kumimoji="1" lang="ja-JP" altLang="en-US" sz="1600" dirty="0"/>
          </a:p>
        </p:txBody>
      </p:sp>
    </p:spTree>
    <p:extLst>
      <p:ext uri="{BB962C8B-B14F-4D97-AF65-F5344CB8AC3E}">
        <p14:creationId xmlns:p14="http://schemas.microsoft.com/office/powerpoint/2010/main" val="817688155"/>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161364" y="301625"/>
            <a:ext cx="9794399" cy="1262063"/>
          </a:xfrm>
          <a:prstGeom prst="rect">
            <a:avLst/>
          </a:prstGeom>
          <a:noFill/>
          <a:ln>
            <a:noFill/>
          </a:ln>
        </p:spPr>
        <p:txBody>
          <a:bodyPr lIns="0" tIns="282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3200" b="0" i="0" u="none" strike="noStrike" cap="none" baseline="0" dirty="0" err="1">
                <a:solidFill>
                  <a:srgbClr val="3333FF"/>
                </a:solidFill>
                <a:latin typeface="Arial"/>
                <a:ea typeface="Arial"/>
                <a:cs typeface="Arial"/>
                <a:sym typeface="Arial"/>
              </a:rPr>
              <a:t>京都地裁における</a:t>
            </a:r>
            <a:r>
              <a:rPr lang="en-US" sz="4400" b="0" i="0" u="none" strike="noStrike" cap="none" baseline="0" dirty="0">
                <a:solidFill>
                  <a:srgbClr val="3333FF"/>
                </a:solidFill>
                <a:latin typeface="Arial"/>
                <a:ea typeface="Arial"/>
                <a:cs typeface="Arial"/>
                <a:sym typeface="Arial"/>
              </a:rPr>
              <a:t/>
            </a:r>
            <a:br>
              <a:rPr lang="en-US" sz="4400" b="0" i="0" u="none" strike="noStrike" cap="none" baseline="0" dirty="0">
                <a:solidFill>
                  <a:srgbClr val="3333FF"/>
                </a:solidFill>
                <a:latin typeface="Arial"/>
                <a:ea typeface="Arial"/>
                <a:cs typeface="Arial"/>
                <a:sym typeface="Arial"/>
              </a:rPr>
            </a:br>
            <a:r>
              <a:rPr lang="en-US" sz="4400" b="0" i="0" u="none" strike="noStrike" cap="none" baseline="0" dirty="0" err="1">
                <a:solidFill>
                  <a:srgbClr val="3333FF"/>
                </a:solidFill>
                <a:latin typeface="Arial"/>
                <a:ea typeface="Arial"/>
                <a:cs typeface="Arial"/>
                <a:sym typeface="Arial"/>
              </a:rPr>
              <a:t>大飯原発差止訴訟</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161364" y="1768475"/>
            <a:ext cx="9919261" cy="4989513"/>
          </a:xfrm>
          <a:prstGeom prst="rect">
            <a:avLst/>
          </a:prstGeom>
          <a:noFill/>
          <a:ln>
            <a:noFill/>
          </a:ln>
        </p:spPr>
        <p:txBody>
          <a:bodyPr lIns="0" tIns="28200" rIns="0" bIns="0" anchor="t" anchorCtr="0">
            <a:noAutofit/>
          </a:bodyPr>
          <a:lstStyle/>
          <a:p>
            <a:pPr marL="0" indent="0">
              <a:buNone/>
            </a:pPr>
            <a:r>
              <a:rPr lang="ja-JP" altLang="en-US" sz="2800" dirty="0" smtClean="0">
                <a:solidFill>
                  <a:schemeClr val="accent2"/>
                </a:solidFill>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訴 状</a:t>
            </a:r>
            <a:endParaRPr lang="ja-JP" altLang="en-US" sz="2800" dirty="0">
              <a:latin typeface="ＭＳ ゴシック" panose="020B0609070205080204" pitchFamily="49" charset="-128"/>
              <a:ea typeface="ＭＳ ゴシック" panose="020B0609070205080204" pitchFamily="49" charset="-128"/>
            </a:endParaRPr>
          </a:p>
          <a:p>
            <a:pPr>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大飯</a:t>
            </a:r>
            <a:r>
              <a:rPr lang="ja-JP" altLang="en-US" sz="2400" dirty="0">
                <a:latin typeface="ＭＳ 明朝" panose="02020609040205080304" pitchFamily="17" charset="-128"/>
                <a:ea typeface="ＭＳ 明朝" panose="02020609040205080304" pitchFamily="17" charset="-128"/>
              </a:rPr>
              <a:t>原発</a:t>
            </a:r>
            <a:r>
              <a:rPr lang="en-US" altLang="ja-JP" sz="2400" dirty="0">
                <a:latin typeface="ＭＳ 明朝" panose="02020609040205080304" pitchFamily="17" charset="-128"/>
                <a:ea typeface="ＭＳ 明朝" panose="02020609040205080304" pitchFamily="17" charset="-128"/>
              </a:rPr>
              <a:t>1</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4</a:t>
            </a:r>
            <a:r>
              <a:rPr lang="ja-JP" altLang="en-US" sz="2400" dirty="0">
                <a:latin typeface="ＭＳ 明朝" panose="02020609040205080304" pitchFamily="17" charset="-128"/>
                <a:ea typeface="ＭＳ 明朝" panose="02020609040205080304" pitchFamily="17" charset="-128"/>
              </a:rPr>
              <a:t>号機の</a:t>
            </a:r>
            <a:r>
              <a:rPr lang="ja-JP" altLang="en-US" sz="2400" dirty="0" smtClean="0">
                <a:latin typeface="ＭＳ 明朝" panose="02020609040205080304" pitchFamily="17" charset="-128"/>
                <a:ea typeface="ＭＳ 明朝" panose="02020609040205080304" pitchFamily="17" charset="-128"/>
              </a:rPr>
              <a:t>運転の差し止め。</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原告団</a:t>
            </a:r>
            <a:r>
              <a:rPr lang="en-US" altLang="ja-JP" sz="2400" dirty="0" smtClean="0">
                <a:latin typeface="ＭＳ 明朝" panose="02020609040205080304" pitchFamily="17" charset="-128"/>
                <a:ea typeface="ＭＳ 明朝" panose="02020609040205080304" pitchFamily="17" charset="-128"/>
              </a:rPr>
              <a:t>Web</a:t>
            </a:r>
            <a:r>
              <a:rPr lang="ja-JP" altLang="en-US" sz="2400" dirty="0" smtClean="0">
                <a:latin typeface="ＭＳ 明朝" panose="02020609040205080304" pitchFamily="17" charset="-128"/>
                <a:ea typeface="ＭＳ 明朝" panose="02020609040205080304" pitchFamily="17" charset="-128"/>
              </a:rPr>
              <a:t>からダウンロード可</a:t>
            </a:r>
            <a:r>
              <a:rPr lang="ja-JP" altLang="en-US" sz="1800" dirty="0" smtClean="0">
                <a:latin typeface="ＭＳ 明朝" panose="02020609040205080304" pitchFamily="17" charset="-128"/>
                <a:ea typeface="ＭＳ 明朝" panose="02020609040205080304" pitchFamily="17" charset="-128"/>
              </a:rPr>
              <a:t>（</a:t>
            </a:r>
            <a:r>
              <a:rPr lang="en-US" altLang="ja-JP" sz="1800" dirty="0" smtClean="0">
                <a:latin typeface="ＭＳ 明朝" panose="02020609040205080304" pitchFamily="17" charset="-128"/>
                <a:ea typeface="ＭＳ 明朝" panose="02020609040205080304" pitchFamily="17" charset="-128"/>
              </a:rPr>
              <a:t>PDF</a:t>
            </a:r>
            <a:r>
              <a:rPr lang="ja-JP" altLang="en-US" sz="1800" dirty="0">
                <a:latin typeface="ＭＳ 明朝" panose="02020609040205080304" pitchFamily="17" charset="-128"/>
                <a:ea typeface="ＭＳ 明朝" panose="02020609040205080304" pitchFamily="17" charset="-128"/>
              </a:rPr>
              <a:t>ファイル） 。</a:t>
            </a:r>
          </a:p>
          <a:p>
            <a:pPr>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訴状</a:t>
            </a:r>
            <a:r>
              <a:rPr lang="ja-JP" altLang="en-US" sz="2400" dirty="0">
                <a:latin typeface="ＭＳ 明朝" panose="02020609040205080304" pitchFamily="17" charset="-128"/>
                <a:ea typeface="ＭＳ 明朝" panose="02020609040205080304" pitchFamily="17" charset="-128"/>
              </a:rPr>
              <a:t>送達の日から運転停止までの</a:t>
            </a:r>
            <a:r>
              <a:rPr lang="ja-JP" altLang="en-US" sz="2400" dirty="0" smtClean="0">
                <a:latin typeface="ＭＳ 明朝" panose="02020609040205080304" pitchFamily="17" charset="-128"/>
                <a:ea typeface="ＭＳ 明朝" panose="02020609040205080304" pitchFamily="17" charset="-128"/>
              </a:rPr>
              <a:t>間の損害賠償。</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月</a:t>
            </a:r>
            <a:r>
              <a:rPr lang="ja-JP" altLang="en-US" sz="2400" dirty="0">
                <a:latin typeface="ＭＳ 明朝" panose="02020609040205080304" pitchFamily="17" charset="-128"/>
                <a:ea typeface="ＭＳ 明朝" panose="02020609040205080304" pitchFamily="17" charset="-128"/>
              </a:rPr>
              <a:t>に</a:t>
            </a:r>
            <a:r>
              <a:rPr lang="en-US" altLang="ja-JP" sz="2400" dirty="0">
                <a:latin typeface="ＭＳ 明朝" panose="02020609040205080304" pitchFamily="17" charset="-128"/>
                <a:ea typeface="ＭＳ 明朝" panose="02020609040205080304" pitchFamily="17" charset="-128"/>
              </a:rPr>
              <a:t>1</a:t>
            </a:r>
            <a:r>
              <a:rPr lang="ja-JP" altLang="en-US" sz="2400" dirty="0">
                <a:latin typeface="ＭＳ 明朝" panose="02020609040205080304" pitchFamily="17" charset="-128"/>
                <a:ea typeface="ＭＳ 明朝" panose="02020609040205080304" pitchFamily="17" charset="-128"/>
              </a:rPr>
              <a:t>万</a:t>
            </a:r>
            <a:r>
              <a:rPr lang="ja-JP" altLang="en-US" sz="2400" dirty="0" smtClean="0">
                <a:latin typeface="ＭＳ 明朝" panose="02020609040205080304" pitchFamily="17" charset="-128"/>
                <a:ea typeface="ＭＳ 明朝" panose="02020609040205080304" pitchFamily="17" charset="-128"/>
              </a:rPr>
              <a:t>円。</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endParaRPr lang="en-US" sz="2800" dirty="0" smtClean="0">
              <a:latin typeface="ＭＳ 明朝" panose="02020609040205080304" pitchFamily="17" charset="-128"/>
              <a:ea typeface="ＭＳ 明朝" panose="02020609040205080304" pitchFamily="17" charset="-128"/>
            </a:endParaRPr>
          </a:p>
          <a:p>
            <a:pPr marL="0" indent="0">
              <a:lnSpc>
                <a:spcPct val="93000"/>
              </a:lnSpc>
              <a:buClr>
                <a:srgbClr val="000000"/>
              </a:buClr>
              <a:buSzPct val="45000"/>
              <a:buNone/>
            </a:pPr>
            <a:r>
              <a:rPr lang="ja-JP" altLang="en-US" sz="2800" dirty="0" smtClean="0">
                <a:solidFill>
                  <a:schemeClr val="accent2"/>
                </a:solidFill>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原告の数</a:t>
            </a:r>
            <a:endParaRPr lang="ja-JP" altLang="en-US" sz="2800" dirty="0">
              <a:latin typeface="ＭＳ ゴシック" panose="020B0609070205080204" pitchFamily="49" charset="-128"/>
              <a:ea typeface="ＭＳ ゴシック" panose="020B0609070205080204" pitchFamily="49" charset="-128"/>
            </a:endParaRPr>
          </a:p>
          <a:p>
            <a:pPr lvl="0">
              <a:lnSpc>
                <a:spcPct val="93000"/>
              </a:lnSpc>
              <a:buClr>
                <a:srgbClr val="0070C0"/>
              </a:buClr>
              <a:buSzPct val="80000"/>
              <a:buFont typeface="Wingdings" panose="05000000000000000000" pitchFamily="2" charset="2"/>
              <a:buChar char="l"/>
            </a:pPr>
            <a:r>
              <a:rPr lang="en-US" sz="24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rPr>
              <a:t>2012年11月29日</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a:t>
            </a:r>
            <a:r>
              <a:rPr lang="en-US" sz="2400" b="0" i="0" u="none" strike="noStrike" cap="none" baseline="0" dirty="0" smtClean="0">
                <a:solidFill>
                  <a:srgbClr val="CC0000"/>
                </a:solidFill>
                <a:latin typeface="ＭＳ ゴシック" panose="020B0609070205080204" pitchFamily="49" charset="-128"/>
                <a:ea typeface="ＭＳ ゴシック" panose="020B0609070205080204" pitchFamily="49" charset="-128"/>
                <a:sym typeface="Arial"/>
              </a:rPr>
              <a:t>1107名</a:t>
            </a: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の原告で</a:t>
            </a:r>
            <a:r>
              <a:rPr lang="en-US" sz="2400" b="0" i="0" u="none" strike="noStrike" cap="none" baseline="0" dirty="0" err="1" smtClean="0">
                <a:solidFill>
                  <a:srgbClr val="000000"/>
                </a:solidFill>
                <a:latin typeface="ＭＳ 明朝" panose="02020609040205080304" pitchFamily="17" charset="-128"/>
                <a:ea typeface="ＭＳ 明朝" panose="02020609040205080304" pitchFamily="17" charset="-128"/>
                <a:sym typeface="Arial"/>
              </a:rPr>
              <a:t>提訴</a:t>
            </a:r>
            <a:r>
              <a:rPr lang="ja-JP" altLang="en-US" sz="2400" dirty="0" smtClean="0">
                <a:latin typeface="ＭＳ 明朝" panose="02020609040205080304" pitchFamily="17" charset="-128"/>
                <a:ea typeface="ＭＳ 明朝" panose="02020609040205080304" pitchFamily="17" charset="-128"/>
              </a:rPr>
              <a:t> 。</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en-US" altLang="ja-JP" sz="2400" dirty="0" smtClean="0">
                <a:latin typeface="ＭＳ 明朝" panose="02020609040205080304" pitchFamily="17" charset="-128"/>
                <a:ea typeface="ＭＳ 明朝" panose="02020609040205080304" pitchFamily="17" charset="-128"/>
              </a:rPr>
              <a:t>2013</a:t>
            </a:r>
            <a:r>
              <a:rPr lang="ja-JP" altLang="en-US" sz="2400" dirty="0" smtClean="0">
                <a:latin typeface="ＭＳ 明朝" panose="02020609040205080304" pitchFamily="17" charset="-128"/>
                <a:ea typeface="ＭＳ 明朝" panose="02020609040205080304" pitchFamily="17" charset="-128"/>
              </a:rPr>
              <a:t>年</a:t>
            </a:r>
            <a:r>
              <a:rPr lang="en-US" altLang="ja-JP" sz="2400" dirty="0" smtClean="0">
                <a:latin typeface="ＭＳ 明朝" panose="02020609040205080304" pitchFamily="17" charset="-128"/>
                <a:ea typeface="ＭＳ 明朝" panose="02020609040205080304" pitchFamily="17" charset="-128"/>
              </a:rPr>
              <a:t>2</a:t>
            </a:r>
            <a:r>
              <a:rPr lang="ja-JP" altLang="en-US" sz="2400" dirty="0" smtClean="0">
                <a:latin typeface="ＭＳ 明朝" panose="02020609040205080304" pitchFamily="17" charset="-128"/>
                <a:ea typeface="ＭＳ 明朝" panose="02020609040205080304" pitchFamily="17" charset="-128"/>
              </a:rPr>
              <a:t>月に原告団・世話人会発足、同年</a:t>
            </a:r>
            <a:r>
              <a:rPr lang="en-US" altLang="ja-JP" sz="2400" dirty="0" smtClean="0">
                <a:latin typeface="ＭＳ 明朝" panose="02020609040205080304" pitchFamily="17" charset="-128"/>
                <a:ea typeface="ＭＳ 明朝" panose="02020609040205080304" pitchFamily="17" charset="-128"/>
              </a:rPr>
              <a:t>6</a:t>
            </a:r>
            <a:r>
              <a:rPr lang="ja-JP" altLang="en-US" sz="2400" dirty="0" smtClean="0">
                <a:latin typeface="ＭＳ 明朝" panose="02020609040205080304" pitchFamily="17" charset="-128"/>
                <a:ea typeface="ＭＳ 明朝" panose="02020609040205080304" pitchFamily="17" charset="-128"/>
              </a:rPr>
              <a:t>月に第</a:t>
            </a:r>
            <a:r>
              <a:rPr lang="en-US" altLang="ja-JP" sz="2400" dirty="0" smtClean="0">
                <a:latin typeface="ＭＳ 明朝" panose="02020609040205080304" pitchFamily="17" charset="-128"/>
                <a:ea typeface="ＭＳ 明朝" panose="02020609040205080304" pitchFamily="17" charset="-128"/>
              </a:rPr>
              <a:t>1</a:t>
            </a:r>
            <a:r>
              <a:rPr lang="ja-JP" altLang="en-US" sz="2400" dirty="0" smtClean="0">
                <a:latin typeface="ＭＳ 明朝" panose="02020609040205080304" pitchFamily="17" charset="-128"/>
                <a:ea typeface="ＭＳ 明朝" panose="02020609040205080304" pitchFamily="17" charset="-128"/>
              </a:rPr>
              <a:t>回原告団総会。　</a:t>
            </a:r>
            <a:endPar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endParaRPr>
          </a:p>
          <a:p>
            <a:pPr lvl="0">
              <a:lnSpc>
                <a:spcPct val="93000"/>
              </a:lnSpc>
              <a:spcBef>
                <a:spcPts val="1400"/>
              </a:spcBef>
              <a:buClr>
                <a:srgbClr val="0070C0"/>
              </a:buClr>
              <a:buSzPct val="80000"/>
              <a:buFont typeface="Wingdings" panose="05000000000000000000" pitchFamily="2" charset="2"/>
              <a:buChar char="l"/>
            </a:pPr>
            <a:r>
              <a:rPr lang="en-US" sz="24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rPr>
              <a:t>2013</a:t>
            </a:r>
            <a:r>
              <a:rPr lang="en-US" sz="2400" b="0" i="0" u="none" strike="noStrike" cap="none" baseline="0" dirty="0">
                <a:solidFill>
                  <a:srgbClr val="000000"/>
                </a:solidFill>
                <a:latin typeface="ＭＳ ゴシック" panose="020B0609070205080204" pitchFamily="49" charset="-128"/>
                <a:ea typeface="ＭＳ ゴシック" panose="020B0609070205080204" pitchFamily="49" charset="-128"/>
                <a:sym typeface="Arial"/>
              </a:rPr>
              <a:t>年12月 </a:t>
            </a:r>
            <a:r>
              <a:rPr lang="en-US" sz="2400" b="0" i="0" u="none" strike="noStrike" cap="none" baseline="0" dirty="0" smtClean="0">
                <a:solidFill>
                  <a:srgbClr val="000000"/>
                </a:solidFill>
                <a:latin typeface="ＭＳ ゴシック" panose="020B0609070205080204" pitchFamily="49" charset="-128"/>
                <a:ea typeface="ＭＳ ゴシック" panose="020B0609070205080204" pitchFamily="49" charset="-128"/>
                <a:sym typeface="Arial"/>
              </a:rPr>
              <a:t>3</a:t>
            </a:r>
            <a:r>
              <a:rPr lang="en-US" sz="2400" b="0" i="0" u="none" strike="noStrike" cap="none" baseline="0" dirty="0">
                <a:solidFill>
                  <a:srgbClr val="000000"/>
                </a:solidFill>
                <a:latin typeface="ＭＳ ゴシック" panose="020B0609070205080204" pitchFamily="49" charset="-128"/>
                <a:ea typeface="ＭＳ ゴシック" panose="020B0609070205080204" pitchFamily="49" charset="-128"/>
                <a:sym typeface="Arial"/>
              </a:rPr>
              <a:t>日</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a:t>
            </a: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第</a:t>
            </a:r>
            <a:r>
              <a:rPr lang="en-US" altLang="ja-JP"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2</a:t>
            </a: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次原告</a:t>
            </a:r>
            <a:r>
              <a:rPr lang="en-US" sz="2400" b="0" i="0" u="none" strike="noStrike" cap="none" baseline="0" dirty="0" smtClean="0">
                <a:solidFill>
                  <a:srgbClr val="CC0000"/>
                </a:solidFill>
                <a:latin typeface="ＭＳ ゴシック" panose="020B0609070205080204" pitchFamily="49" charset="-128"/>
                <a:ea typeface="ＭＳ ゴシック" panose="020B0609070205080204" pitchFamily="49" charset="-128"/>
                <a:sym typeface="Arial"/>
              </a:rPr>
              <a:t>856名</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で</a:t>
            </a: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追加</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提訴</a:t>
            </a: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a:t>
            </a:r>
            <a:r>
              <a:rPr lang="en-US" sz="2400" b="0" i="0" u="none" strike="noStrike" cap="none" baseline="0" dirty="0">
                <a:solidFill>
                  <a:srgbClr val="CC0000"/>
                </a:solidFill>
                <a:latin typeface="ＭＳ ゴシック" panose="020B0609070205080204" pitchFamily="49" charset="-128"/>
                <a:ea typeface="ＭＳ ゴシック" panose="020B0609070205080204" pitchFamily="49" charset="-128"/>
                <a:sym typeface="Arial"/>
              </a:rPr>
              <a:t>1963</a:t>
            </a:r>
            <a:r>
              <a:rPr lang="en-US" sz="2400" b="0" i="0" u="none" strike="noStrike" cap="none" baseline="0" dirty="0" smtClean="0">
                <a:solidFill>
                  <a:srgbClr val="CC0000"/>
                </a:solidFill>
                <a:latin typeface="ＭＳ ゴシック" panose="020B0609070205080204" pitchFamily="49" charset="-128"/>
                <a:ea typeface="ＭＳ ゴシック" panose="020B0609070205080204" pitchFamily="49" charset="-128"/>
                <a:sym typeface="Arial"/>
              </a:rPr>
              <a:t>名</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に</a:t>
            </a:r>
            <a:r>
              <a:rPr lang="ja-JP" altLang="en-US" sz="2400" dirty="0">
                <a:latin typeface="ＭＳ 明朝" panose="02020609040205080304" pitchFamily="17" charset="-128"/>
                <a:ea typeface="ＭＳ 明朝" panose="02020609040205080304" pitchFamily="17" charset="-128"/>
              </a:rPr>
              <a:t> 。</a:t>
            </a: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lvl="0">
              <a:lnSpc>
                <a:spcPct val="93000"/>
              </a:lnSpc>
              <a:spcBef>
                <a:spcPts val="1400"/>
              </a:spcBef>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第</a:t>
            </a:r>
            <a:r>
              <a:rPr lang="en-US" altLang="ja-JP" sz="2400" dirty="0" smtClean="0">
                <a:latin typeface="ＭＳ 明朝" panose="02020609040205080304" pitchFamily="17" charset="-128"/>
                <a:ea typeface="ＭＳ 明朝" panose="02020609040205080304" pitchFamily="17" charset="-128"/>
              </a:rPr>
              <a:t>3</a:t>
            </a:r>
            <a:r>
              <a:rPr lang="ja-JP" altLang="en-US" sz="2400" dirty="0" smtClean="0">
                <a:latin typeface="ＭＳ 明朝" panose="02020609040205080304" pitchFamily="17" charset="-128"/>
                <a:ea typeface="ＭＳ 明朝" panose="02020609040205080304" pitchFamily="17" charset="-128"/>
              </a:rPr>
              <a:t>次原告の募集</a:t>
            </a:r>
            <a:r>
              <a:rPr lang="en-US" altLang="ja-JP" sz="2400" dirty="0" smtClean="0">
                <a:latin typeface="ＭＳ 明朝" panose="02020609040205080304" pitchFamily="17" charset="-128"/>
                <a:ea typeface="ＭＳ 明朝" panose="02020609040205080304" pitchFamily="17" charset="-128"/>
              </a:rPr>
              <a:t>…</a:t>
            </a:r>
            <a:r>
              <a:rPr lang="en-US" altLang="ja-JP" sz="2400" dirty="0" smtClean="0">
                <a:solidFill>
                  <a:schemeClr val="tx1"/>
                </a:solidFill>
                <a:latin typeface="ＭＳ 明朝" panose="02020609040205080304" pitchFamily="17" charset="-128"/>
                <a:ea typeface="ＭＳ 明朝" panose="02020609040205080304" pitchFamily="17" charset="-128"/>
              </a:rPr>
              <a:t>2014</a:t>
            </a:r>
            <a:r>
              <a:rPr lang="en-US" altLang="ja-JP" sz="2400" dirty="0">
                <a:solidFill>
                  <a:schemeClr val="tx1"/>
                </a:solidFill>
                <a:latin typeface="ＭＳ 明朝" panose="02020609040205080304" pitchFamily="17" charset="-128"/>
                <a:ea typeface="ＭＳ 明朝" panose="02020609040205080304" pitchFamily="17" charset="-128"/>
              </a:rPr>
              <a:t>年中にさらに1000名の原告を</a:t>
            </a:r>
            <a:r>
              <a:rPr lang="en-US" altLang="ja-JP" sz="2400" dirty="0" smtClean="0">
                <a:solidFill>
                  <a:schemeClr val="tx1"/>
                </a:solidFill>
                <a:latin typeface="ＭＳ 明朝" panose="02020609040205080304" pitchFamily="17" charset="-128"/>
                <a:ea typeface="ＭＳ 明朝" panose="02020609040205080304" pitchFamily="17" charset="-128"/>
              </a:rPr>
              <a:t>！</a:t>
            </a:r>
          </a:p>
          <a:p>
            <a:pPr lvl="0">
              <a:lnSpc>
                <a:spcPct val="93000"/>
              </a:lnSpc>
              <a:spcBef>
                <a:spcPts val="1400"/>
              </a:spcBef>
              <a:buClr>
                <a:srgbClr val="0070C0"/>
              </a:buClr>
              <a:buSzPct val="80000"/>
              <a:buFont typeface="Wingdings" panose="05000000000000000000" pitchFamily="2" charset="2"/>
              <a:buChar char="l"/>
            </a:pPr>
            <a:r>
              <a:rPr lang="ja-JP" altLang="en-US" sz="2400" dirty="0" smtClean="0">
                <a:solidFill>
                  <a:schemeClr val="tx1"/>
                </a:solidFill>
                <a:latin typeface="ＭＳ 明朝" panose="02020609040205080304" pitchFamily="17" charset="-128"/>
                <a:ea typeface="ＭＳ 明朝" panose="02020609040205080304" pitchFamily="17" charset="-128"/>
              </a:rPr>
              <a:t>現在は</a:t>
            </a:r>
            <a:r>
              <a:rPr lang="en-US" altLang="ja-JP" sz="2400" dirty="0" smtClean="0">
                <a:solidFill>
                  <a:schemeClr val="tx1"/>
                </a:solidFill>
                <a:latin typeface="ＭＳ 明朝" panose="02020609040205080304" pitchFamily="17" charset="-128"/>
                <a:ea typeface="ＭＳ 明朝" panose="02020609040205080304" pitchFamily="17" charset="-128"/>
              </a:rPr>
              <a:t>…</a:t>
            </a:r>
          </a:p>
          <a:p>
            <a:pPr marL="101600" lvl="0">
              <a:lnSpc>
                <a:spcPct val="93000"/>
              </a:lnSpc>
              <a:spcBef>
                <a:spcPts val="1400"/>
              </a:spcBef>
              <a:buClr>
                <a:srgbClr val="000000"/>
              </a:buClr>
              <a:buSzPct val="45000"/>
            </a:pPr>
            <a:endParaRPr lang="en-US" altLang="ja-JP" sz="2800" dirty="0" smtClean="0">
              <a:solidFill>
                <a:schemeClr val="tx1"/>
              </a:solidFill>
              <a:latin typeface="ＭＳ 明朝" panose="02020609040205080304" pitchFamily="17" charset="-128"/>
              <a:ea typeface="ＭＳ 明朝" panose="02020609040205080304" pitchFamily="17" charset="-128"/>
            </a:endParaRPr>
          </a:p>
          <a:p>
            <a:pPr marL="101600" lvl="0">
              <a:lnSpc>
                <a:spcPct val="93000"/>
              </a:lnSpc>
              <a:spcBef>
                <a:spcPts val="1400"/>
              </a:spcBef>
              <a:buClr>
                <a:srgbClr val="000000"/>
              </a:buClr>
              <a:buSzPct val="45000"/>
            </a:pPr>
            <a:endParaRPr lang="en-US" altLang="ja-JP" sz="2800" dirty="0">
              <a:solidFill>
                <a:schemeClr val="tx1"/>
              </a:solidFill>
              <a:latin typeface="ＭＳ 明朝" panose="02020609040205080304" pitchFamily="17" charset="-128"/>
              <a:ea typeface="ＭＳ 明朝" panose="02020609040205080304" pitchFamily="17" charset="-128"/>
            </a:endParaRPr>
          </a:p>
        </p:txBody>
      </p:sp>
      <p:sp>
        <p:nvSpPr>
          <p:cNvPr id="3" name="正方形/長方形 2"/>
          <p:cNvSpPr/>
          <p:nvPr/>
        </p:nvSpPr>
        <p:spPr>
          <a:xfrm>
            <a:off x="4819169" y="7133691"/>
            <a:ext cx="5409560" cy="338554"/>
          </a:xfrm>
          <a:prstGeom prst="rect">
            <a:avLst/>
          </a:prstGeom>
        </p:spPr>
        <p:txBody>
          <a:bodyPr wrap="square">
            <a:spAutoFit/>
          </a:bodyPr>
          <a:lstStyle/>
          <a:p>
            <a:pPr lvl="0"/>
            <a:r>
              <a:rPr kumimoji="1" lang="en-US" altLang="ja-JP" sz="1600" dirty="0"/>
              <a:t>【</a:t>
            </a:r>
            <a:r>
              <a:rPr kumimoji="1" lang="en-US" altLang="ja-JP" sz="1600" dirty="0" smtClean="0"/>
              <a:t>No.</a:t>
            </a:r>
            <a:fld id="{FC1EF692-BFAD-4B08-A1A8-72E490D3ED19}" type="slidenum">
              <a:rPr kumimoji="1" lang="en-US" altLang="ja-JP" sz="1600" smtClean="0"/>
              <a:t>20</a:t>
            </a:fld>
            <a:r>
              <a:rPr kumimoji="1" lang="en-US" altLang="ja-JP" sz="1600" dirty="0" smtClean="0"/>
              <a:t> </a:t>
            </a:r>
            <a:r>
              <a:rPr kumimoji="1" lang="ja-JP" altLang="en-US" sz="1600" dirty="0" smtClean="0"/>
              <a:t> </a:t>
            </a:r>
            <a:r>
              <a:rPr kumimoji="1" lang="en-US" altLang="ja-JP" sz="1600" dirty="0" smtClean="0"/>
              <a:t>[2] </a:t>
            </a:r>
            <a:r>
              <a:rPr kumimoji="1" lang="ja-JP" altLang="en-US" sz="1600" dirty="0" smtClean="0"/>
              <a:t>京都地裁における大飯原発差止訴訟</a:t>
            </a:r>
            <a:r>
              <a:rPr kumimoji="1" lang="ja-JP" altLang="en-US" sz="1600" dirty="0" smtClean="0">
                <a:latin typeface="ＭＳ ゴシック" panose="020B0609070205080204" pitchFamily="49" charset="-128"/>
                <a:ea typeface="ＭＳ ゴシック" panose="020B0609070205080204" pitchFamily="49" charset="-128"/>
              </a:rPr>
              <a:t>の現状</a:t>
            </a:r>
            <a:r>
              <a:rPr kumimoji="1" lang="en-US" altLang="ja-JP" sz="1600" dirty="0" smtClean="0"/>
              <a:t>】</a:t>
            </a:r>
            <a:endParaRPr kumimoji="1" lang="ja-JP" altLang="en-US" sz="1600" dirty="0"/>
          </a:p>
        </p:txBody>
      </p:sp>
      <p:sp>
        <p:nvSpPr>
          <p:cNvPr id="5" name="正方形/長方形 4"/>
          <p:cNvSpPr/>
          <p:nvPr/>
        </p:nvSpPr>
        <p:spPr>
          <a:xfrm>
            <a:off x="105380" y="132348"/>
            <a:ext cx="4435662" cy="338554"/>
          </a:xfrm>
          <a:prstGeom prst="rect">
            <a:avLst/>
          </a:prstGeom>
        </p:spPr>
        <p:txBody>
          <a:bodyPr wrap="square">
            <a:spAutoFit/>
          </a:bodyPr>
          <a:lstStyle/>
          <a:p>
            <a:pPr lvl="0"/>
            <a:r>
              <a:rPr kumimoji="1" lang="en-US" altLang="ja-JP" sz="1600" dirty="0" smtClean="0"/>
              <a:t>[</a:t>
            </a:r>
            <a:r>
              <a:rPr kumimoji="1" lang="en-US" altLang="ja-JP" sz="1600" dirty="0"/>
              <a:t>2] </a:t>
            </a:r>
            <a:r>
              <a:rPr kumimoji="1" lang="ja-JP" altLang="en-US" sz="1600" dirty="0"/>
              <a:t>京都地裁における大飯原発差止訴訟</a:t>
            </a:r>
            <a:r>
              <a:rPr kumimoji="1" lang="ja-JP" altLang="en-US" sz="1600" dirty="0">
                <a:latin typeface="ＭＳ ゴシック" panose="020B0609070205080204" pitchFamily="49" charset="-128"/>
                <a:ea typeface="ＭＳ ゴシック" panose="020B0609070205080204" pitchFamily="49" charset="-128"/>
              </a:rPr>
              <a:t>の</a:t>
            </a:r>
            <a:r>
              <a:rPr kumimoji="1" lang="ja-JP" altLang="en-US" sz="1600" dirty="0" smtClean="0">
                <a:latin typeface="ＭＳ ゴシック" panose="020B0609070205080204" pitchFamily="49" charset="-128"/>
                <a:ea typeface="ＭＳ ゴシック" panose="020B0609070205080204" pitchFamily="49" charset="-128"/>
              </a:rPr>
              <a:t>現状</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25506" y="1768475"/>
            <a:ext cx="9955118" cy="4989513"/>
          </a:xfrm>
          <a:prstGeom prst="rect">
            <a:avLst/>
          </a:prstGeom>
          <a:noFill/>
          <a:ln>
            <a:noFill/>
          </a:ln>
        </p:spPr>
        <p:txBody>
          <a:bodyPr lIns="0" tIns="28200" rIns="0" bIns="0" anchor="t" anchorCtr="0">
            <a:noAutofit/>
          </a:bodyPr>
          <a:lstStyle/>
          <a:p>
            <a:pPr marL="0" lvl="0" indent="0">
              <a:lnSpc>
                <a:spcPct val="93000"/>
              </a:lnSpc>
              <a:spcBef>
                <a:spcPts val="1400"/>
              </a:spcBef>
              <a:buClr>
                <a:srgbClr val="000000"/>
              </a:buClr>
              <a:buSzPct val="45000"/>
              <a:buNone/>
            </a:pPr>
            <a:r>
              <a:rPr lang="ja-JP" altLang="en-US" sz="2800" dirty="0" smtClean="0">
                <a:solidFill>
                  <a:schemeClr val="accent2"/>
                </a:solidFill>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裁判の進行</a:t>
            </a:r>
            <a:r>
              <a:rPr lang="en-US" altLang="ja-JP" sz="1800" dirty="0" smtClean="0">
                <a:latin typeface="ＭＳ 明朝" panose="02020609040205080304" pitchFamily="17" charset="-128"/>
                <a:ea typeface="ＭＳ 明朝" panose="02020609040205080304" pitchFamily="17" charset="-128"/>
              </a:rPr>
              <a:t>…</a:t>
            </a:r>
            <a:r>
              <a:rPr lang="ja-JP" altLang="en-US" sz="1800" dirty="0" smtClean="0">
                <a:latin typeface="ＭＳ 明朝" panose="02020609040205080304" pitchFamily="17" charset="-128"/>
                <a:ea typeface="ＭＳ 明朝" panose="02020609040205080304" pitchFamily="17" charset="-128"/>
              </a:rPr>
              <a:t>これまでゆっくり</a:t>
            </a:r>
            <a:r>
              <a:rPr lang="ja-JP" altLang="en-US" sz="1800" dirty="0">
                <a:latin typeface="ＭＳ 明朝" panose="02020609040205080304" pitchFamily="17" charset="-128"/>
                <a:ea typeface="ＭＳ 明朝" panose="02020609040205080304" pitchFamily="17" charset="-128"/>
              </a:rPr>
              <a:t>進行。</a:t>
            </a:r>
            <a:endParaRPr lang="en-US" altLang="ja-JP" sz="1800" dirty="0">
              <a:latin typeface="ＭＳ 明朝" panose="02020609040205080304" pitchFamily="17" charset="-128"/>
              <a:ea typeface="ＭＳ 明朝" panose="02020609040205080304" pitchFamily="17" charset="-128"/>
            </a:endParaRPr>
          </a:p>
          <a:p>
            <a:pPr marL="177800" marR="0" lvl="0" indent="-177800" algn="l" rtl="0">
              <a:lnSpc>
                <a:spcPct val="93000"/>
              </a:lnSpc>
              <a:spcBef>
                <a:spcPts val="1400"/>
              </a:spcBef>
              <a:spcAft>
                <a:spcPts val="0"/>
              </a:spcAft>
              <a:buClr>
                <a:srgbClr val="0070C0"/>
              </a:buClr>
              <a:buSzPct val="80000"/>
              <a:buFont typeface="Wingdings" panose="05000000000000000000" pitchFamily="2" charset="2"/>
              <a:buChar char="l"/>
            </a:pP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2013</a:t>
            </a: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年 </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7月 2</a:t>
            </a: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日…</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第</a:t>
            </a: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１</a:t>
            </a:r>
            <a:r>
              <a:rPr lang="en-US" sz="2400" b="0" i="0" u="none" strike="noStrike" cap="none" baseline="0" dirty="0" err="1" smtClean="0">
                <a:solidFill>
                  <a:srgbClr val="000000"/>
                </a:solidFill>
                <a:latin typeface="ＭＳ 明朝" panose="02020609040205080304" pitchFamily="17" charset="-128"/>
                <a:ea typeface="ＭＳ 明朝" panose="02020609040205080304" pitchFamily="17" charset="-128"/>
                <a:sym typeface="Arial"/>
              </a:rPr>
              <a:t>回口頭弁論</a:t>
            </a:r>
            <a:r>
              <a:rPr lang="ja-JP" altLang="en-US" sz="18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（原告や弁護団の主張）</a:t>
            </a:r>
            <a:endParaRPr lang="en-US" sz="18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177800" marR="0" lvl="0" indent="-177800" algn="l" rtl="0">
              <a:lnSpc>
                <a:spcPct val="93000"/>
              </a:lnSpc>
              <a:spcBef>
                <a:spcPts val="1400"/>
              </a:spcBef>
              <a:spcAft>
                <a:spcPts val="0"/>
              </a:spcAft>
              <a:buClr>
                <a:srgbClr val="0070C0"/>
              </a:buClr>
              <a:buSzPct val="80000"/>
              <a:buFont typeface="Wingdings" panose="05000000000000000000" pitchFamily="2" charset="2"/>
              <a:buChar char="l"/>
            </a:pP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2013年12月 </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3</a:t>
            </a: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日</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…第</a:t>
            </a: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２</a:t>
            </a:r>
            <a:r>
              <a:rPr lang="en-US" sz="2400" b="0" i="0" u="none" strike="noStrike" cap="none" baseline="0" dirty="0" err="1" smtClean="0">
                <a:solidFill>
                  <a:srgbClr val="000000"/>
                </a:solidFill>
                <a:latin typeface="ＭＳ 明朝" panose="02020609040205080304" pitchFamily="17" charset="-128"/>
                <a:ea typeface="ＭＳ 明朝" panose="02020609040205080304" pitchFamily="17" charset="-128"/>
                <a:sym typeface="Arial"/>
              </a:rPr>
              <a:t>回口頭弁論</a:t>
            </a:r>
            <a:endPar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endParaRPr>
          </a:p>
          <a:p>
            <a:pPr marL="177800" marR="0" lvl="0" indent="-177800" algn="l" rtl="0">
              <a:lnSpc>
                <a:spcPct val="93000"/>
              </a:lnSpc>
              <a:spcBef>
                <a:spcPts val="1400"/>
              </a:spcBef>
              <a:spcAft>
                <a:spcPts val="0"/>
              </a:spcAft>
              <a:buClr>
                <a:srgbClr val="0070C0"/>
              </a:buClr>
              <a:buSzPct val="80000"/>
              <a:buFont typeface="Wingdings" panose="05000000000000000000" pitchFamily="2" charset="2"/>
              <a:buChar char="l"/>
            </a:pP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177800" marR="0" lvl="0" indent="-177800" algn="l" rtl="0">
              <a:lnSpc>
                <a:spcPct val="93000"/>
              </a:lnSpc>
              <a:spcBef>
                <a:spcPts val="1400"/>
              </a:spcBef>
              <a:spcAft>
                <a:spcPts val="0"/>
              </a:spcAft>
              <a:buClr>
                <a:srgbClr val="0070C0"/>
              </a:buClr>
              <a:buSzPct val="80000"/>
              <a:buFont typeface="Wingdings" panose="05000000000000000000" pitchFamily="2" charset="2"/>
              <a:buChar char="l"/>
            </a:pP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2014年 </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2</a:t>
            </a: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月19日…</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第</a:t>
            </a: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３</a:t>
            </a:r>
            <a:r>
              <a:rPr lang="en-US" sz="2400" b="0" i="0" u="none" strike="noStrike" cap="none" baseline="0" dirty="0" err="1" smtClean="0">
                <a:solidFill>
                  <a:srgbClr val="000000"/>
                </a:solidFill>
                <a:latin typeface="ＭＳ 明朝" panose="02020609040205080304" pitchFamily="17" charset="-128"/>
                <a:ea typeface="ＭＳ 明朝" panose="02020609040205080304" pitchFamily="17" charset="-128"/>
                <a:sym typeface="Arial"/>
              </a:rPr>
              <a:t>回口頭弁論</a:t>
            </a: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177800" marR="0" lvl="0" indent="-177800" algn="l" rtl="0">
              <a:lnSpc>
                <a:spcPct val="93000"/>
              </a:lnSpc>
              <a:spcBef>
                <a:spcPts val="1400"/>
              </a:spcBef>
              <a:spcAft>
                <a:spcPts val="0"/>
              </a:spcAft>
              <a:buClr>
                <a:srgbClr val="0070C0"/>
              </a:buClr>
              <a:buSzPct val="80000"/>
              <a:buFont typeface="Wingdings" panose="05000000000000000000" pitchFamily="2" charset="2"/>
              <a:buChar char="l"/>
            </a:pP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2014</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年 5</a:t>
            </a: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月21日…</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第</a:t>
            </a: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４</a:t>
            </a:r>
            <a:r>
              <a:rPr lang="en-US" sz="2400" b="0" i="0" u="none" strike="noStrike" cap="none" baseline="0" dirty="0" err="1" smtClean="0">
                <a:solidFill>
                  <a:srgbClr val="000000"/>
                </a:solidFill>
                <a:latin typeface="ＭＳ 明朝" panose="02020609040205080304" pitchFamily="17" charset="-128"/>
                <a:ea typeface="ＭＳ 明朝" panose="02020609040205080304" pitchFamily="17" charset="-128"/>
                <a:sym typeface="Arial"/>
              </a:rPr>
              <a:t>回口頭弁論</a:t>
            </a: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177800" marR="0" lvl="0" indent="-177800" algn="l" rtl="0">
              <a:lnSpc>
                <a:spcPct val="93000"/>
              </a:lnSpc>
              <a:spcBef>
                <a:spcPts val="1400"/>
              </a:spcBef>
              <a:spcAft>
                <a:spcPts val="0"/>
              </a:spcAft>
              <a:buClr>
                <a:srgbClr val="0070C0"/>
              </a:buClr>
              <a:buSzPct val="80000"/>
              <a:buFont typeface="Wingdings" panose="05000000000000000000" pitchFamily="2" charset="2"/>
              <a:buChar char="l"/>
            </a:pP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2014年 </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9</a:t>
            </a:r>
            <a:r>
              <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月30日…</a:t>
            </a:r>
            <a:r>
              <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第</a:t>
            </a: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５</a:t>
            </a:r>
            <a:r>
              <a:rPr lang="en-US" sz="2400" b="0" i="0" u="none" strike="noStrike" cap="none" baseline="0" dirty="0" err="1" smtClean="0">
                <a:solidFill>
                  <a:srgbClr val="000000"/>
                </a:solidFill>
                <a:latin typeface="ＭＳ 明朝" panose="02020609040205080304" pitchFamily="17" charset="-128"/>
                <a:ea typeface="ＭＳ 明朝" panose="02020609040205080304" pitchFamily="17" charset="-128"/>
                <a:sym typeface="Arial"/>
              </a:rPr>
              <a:t>回口頭弁論</a:t>
            </a:r>
            <a:endPar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endParaRPr>
          </a:p>
          <a:p>
            <a:pPr marL="177800" marR="0" lvl="0" indent="-177800" algn="l" rtl="0">
              <a:lnSpc>
                <a:spcPct val="93000"/>
              </a:lnSpc>
              <a:spcBef>
                <a:spcPts val="1400"/>
              </a:spcBef>
              <a:spcAft>
                <a:spcPts val="0"/>
              </a:spcAft>
              <a:buClr>
                <a:srgbClr val="0070C0"/>
              </a:buClr>
              <a:buSzPct val="80000"/>
              <a:buFont typeface="Wingdings" panose="05000000000000000000" pitchFamily="2" charset="2"/>
              <a:buChar char="l"/>
            </a:pPr>
            <a:endPar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endParaRPr>
          </a:p>
          <a:p>
            <a:pPr marL="177800" marR="0" lvl="0" indent="-177800" algn="l" rtl="0">
              <a:lnSpc>
                <a:spcPct val="93000"/>
              </a:lnSpc>
              <a:spcBef>
                <a:spcPts val="1400"/>
              </a:spcBef>
              <a:spcAft>
                <a:spcPts val="0"/>
              </a:spcAft>
              <a:buClr>
                <a:srgbClr val="0070C0"/>
              </a:buClr>
              <a:buSzPct val="80000"/>
              <a:buFont typeface="Wingdings" panose="05000000000000000000" pitchFamily="2" charset="2"/>
              <a:buChar char="l"/>
            </a:pPr>
            <a:r>
              <a:rPr lang="en-US" sz="2400" dirty="0" smtClean="0">
                <a:solidFill>
                  <a:schemeClr val="tx1"/>
                </a:solidFill>
                <a:latin typeface="ＭＳ 明朝" panose="02020609040205080304" pitchFamily="17" charset="-128"/>
                <a:ea typeface="ＭＳ 明朝" panose="02020609040205080304" pitchFamily="17" charset="-128"/>
              </a:rPr>
              <a:t>2015</a:t>
            </a:r>
            <a:r>
              <a:rPr lang="ja-JP" altLang="en-US" sz="2400" dirty="0" smtClean="0">
                <a:solidFill>
                  <a:schemeClr val="tx1"/>
                </a:solidFill>
                <a:latin typeface="ＭＳ 明朝" panose="02020609040205080304" pitchFamily="17" charset="-128"/>
                <a:ea typeface="ＭＳ 明朝" panose="02020609040205080304" pitchFamily="17" charset="-128"/>
              </a:rPr>
              <a:t>年 </a:t>
            </a:r>
            <a:r>
              <a:rPr lang="en-US" altLang="ja-JP" sz="2400" dirty="0" smtClean="0">
                <a:solidFill>
                  <a:schemeClr val="tx1"/>
                </a:solidFill>
                <a:latin typeface="ＭＳ 明朝" panose="02020609040205080304" pitchFamily="17" charset="-128"/>
                <a:ea typeface="ＭＳ 明朝" panose="02020609040205080304" pitchFamily="17" charset="-128"/>
              </a:rPr>
              <a:t>1</a:t>
            </a:r>
            <a:r>
              <a:rPr lang="ja-JP" altLang="en-US" sz="2400" dirty="0" smtClean="0">
                <a:solidFill>
                  <a:schemeClr val="tx1"/>
                </a:solidFill>
                <a:latin typeface="ＭＳ 明朝" panose="02020609040205080304" pitchFamily="17" charset="-128"/>
                <a:ea typeface="ＭＳ 明朝" panose="02020609040205080304" pitchFamily="17" charset="-128"/>
              </a:rPr>
              <a:t>月</a:t>
            </a:r>
            <a:r>
              <a:rPr lang="en-US" altLang="ja-JP" sz="2400" dirty="0" smtClean="0">
                <a:solidFill>
                  <a:schemeClr val="tx1"/>
                </a:solidFill>
                <a:latin typeface="ＭＳ 明朝" panose="02020609040205080304" pitchFamily="17" charset="-128"/>
                <a:ea typeface="ＭＳ 明朝" panose="02020609040205080304" pitchFamily="17" charset="-128"/>
              </a:rPr>
              <a:t>29</a:t>
            </a:r>
            <a:r>
              <a:rPr lang="ja-JP" altLang="en-US" sz="2400" dirty="0" smtClean="0">
                <a:solidFill>
                  <a:schemeClr val="tx1"/>
                </a:solidFill>
                <a:latin typeface="ＭＳ 明朝" panose="02020609040205080304" pitchFamily="17" charset="-128"/>
                <a:ea typeface="ＭＳ 明朝" panose="02020609040205080304" pitchFamily="17" charset="-128"/>
              </a:rPr>
              <a:t>日</a:t>
            </a:r>
            <a:r>
              <a:rPr lang="en-US" altLang="ja-JP" sz="2400" dirty="0" smtClean="0">
                <a:solidFill>
                  <a:schemeClr val="tx1"/>
                </a:solidFill>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第</a:t>
            </a:r>
            <a:r>
              <a:rPr lang="ja-JP" altLang="en-US" sz="2400" dirty="0" smtClean="0">
                <a:latin typeface="ＭＳ 明朝" panose="02020609040205080304" pitchFamily="17" charset="-128"/>
                <a:ea typeface="ＭＳ 明朝" panose="02020609040205080304" pitchFamily="17" charset="-128"/>
              </a:rPr>
              <a:t>６</a:t>
            </a:r>
            <a:r>
              <a:rPr lang="en-US" altLang="ja-JP" sz="2400" dirty="0" err="1" smtClean="0">
                <a:latin typeface="ＭＳ 明朝" panose="02020609040205080304" pitchFamily="17" charset="-128"/>
                <a:ea typeface="ＭＳ 明朝" panose="02020609040205080304" pitchFamily="17" charset="-128"/>
              </a:rPr>
              <a:t>回口頭弁論</a:t>
            </a:r>
            <a:endParaRPr lang="en-US" altLang="ja-JP" sz="2400" dirty="0" smtClean="0">
              <a:latin typeface="ＭＳ 明朝" panose="02020609040205080304" pitchFamily="17" charset="-128"/>
              <a:ea typeface="ＭＳ 明朝" panose="02020609040205080304" pitchFamily="17" charset="-128"/>
            </a:endParaRPr>
          </a:p>
          <a:p>
            <a:pPr marL="177800" marR="0" lvl="0" indent="-177800" algn="l" rtl="0">
              <a:lnSpc>
                <a:spcPct val="93000"/>
              </a:lnSpc>
              <a:spcBef>
                <a:spcPts val="1400"/>
              </a:spcBef>
              <a:spcAft>
                <a:spcPts val="0"/>
              </a:spcAft>
              <a:buClr>
                <a:srgbClr val="0070C0"/>
              </a:buClr>
              <a:buSzPct val="80000"/>
              <a:buFont typeface="Wingdings" panose="05000000000000000000" pitchFamily="2" charset="2"/>
              <a:buChar char="l"/>
            </a:pPr>
            <a:r>
              <a:rPr lang="ja-JP" altLang="en-US" sz="2400" b="0" i="0" u="none" strike="noStrike" cap="none" baseline="0" dirty="0" smtClean="0">
                <a:solidFill>
                  <a:schemeClr val="tx1"/>
                </a:solidFill>
                <a:latin typeface="ＭＳ 明朝" panose="02020609040205080304" pitchFamily="17" charset="-128"/>
                <a:ea typeface="ＭＳ 明朝" panose="02020609040205080304" pitchFamily="17" charset="-128"/>
                <a:sym typeface="Arial"/>
              </a:rPr>
              <a:t>以下、未定。</a:t>
            </a:r>
            <a:endParaRPr lang="en-US" sz="2400" b="0" i="0" u="none" strike="noStrike" cap="none" baseline="0" dirty="0">
              <a:solidFill>
                <a:schemeClr val="tx1"/>
              </a:solidFill>
              <a:latin typeface="ＭＳ 明朝" panose="02020609040205080304" pitchFamily="17" charset="-128"/>
              <a:ea typeface="ＭＳ 明朝" panose="02020609040205080304" pitchFamily="17" charset="-128"/>
              <a:sym typeface="Arial"/>
            </a:endParaRPr>
          </a:p>
        </p:txBody>
      </p:sp>
      <p:sp>
        <p:nvSpPr>
          <p:cNvPr id="3" name="正方形/長方形 2"/>
          <p:cNvSpPr/>
          <p:nvPr/>
        </p:nvSpPr>
        <p:spPr>
          <a:xfrm>
            <a:off x="4760259" y="7127121"/>
            <a:ext cx="5513295" cy="338554"/>
          </a:xfrm>
          <a:prstGeom prst="rect">
            <a:avLst/>
          </a:prstGeom>
        </p:spPr>
        <p:txBody>
          <a:bodyPr wrap="square">
            <a:spAutoFit/>
          </a:bodyPr>
          <a:lstStyle/>
          <a:p>
            <a:pPr lvl="0"/>
            <a:r>
              <a:rPr kumimoji="1" lang="en-US" altLang="ja-JP" sz="1600" dirty="0"/>
              <a:t>【</a:t>
            </a:r>
            <a:r>
              <a:rPr kumimoji="1" lang="en-US" altLang="ja-JP" sz="1600" dirty="0" smtClean="0"/>
              <a:t>No.</a:t>
            </a:r>
            <a:fld id="{B179A0E9-D042-43AD-85C6-8CC292A96BEE}" type="slidenum">
              <a:rPr kumimoji="1" lang="en-US" altLang="ja-JP" sz="1600" smtClean="0"/>
              <a:t>21</a:t>
            </a:fld>
            <a:r>
              <a:rPr kumimoji="1" lang="ja-JP" altLang="en-US" sz="1600" dirty="0" smtClean="0"/>
              <a:t>  </a:t>
            </a:r>
            <a:r>
              <a:rPr kumimoji="1" lang="en-US" altLang="ja-JP" sz="1600" dirty="0" smtClean="0"/>
              <a:t>[</a:t>
            </a:r>
            <a:r>
              <a:rPr kumimoji="1" lang="en-US" altLang="ja-JP" sz="1600" dirty="0"/>
              <a:t>2] </a:t>
            </a:r>
            <a:r>
              <a:rPr kumimoji="1" lang="ja-JP" altLang="en-US" sz="1600" dirty="0"/>
              <a:t>京都地裁における大飯原発差止訴訟</a:t>
            </a:r>
            <a:r>
              <a:rPr kumimoji="1" lang="ja-JP" altLang="en-US" sz="1600" dirty="0">
                <a:latin typeface="ＭＳ ゴシック" panose="020B0609070205080204" pitchFamily="49" charset="-128"/>
                <a:ea typeface="ＭＳ ゴシック" panose="020B0609070205080204" pitchFamily="49" charset="-128"/>
              </a:rPr>
              <a:t>の現状</a:t>
            </a:r>
            <a:r>
              <a:rPr kumimoji="1" lang="en-US" altLang="ja-JP" sz="1600" dirty="0"/>
              <a:t>】</a:t>
            </a:r>
            <a:endParaRPr kumimoji="1" lang="ja-JP" altLang="en-US" sz="1600" dirty="0"/>
          </a:p>
        </p:txBody>
      </p:sp>
    </p:spTree>
    <p:extLst>
      <p:ext uri="{BB962C8B-B14F-4D97-AF65-F5344CB8AC3E}">
        <p14:creationId xmlns:p14="http://schemas.microsoft.com/office/powerpoint/2010/main" val="3667128897"/>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idx="4294967295"/>
          </p:nvPr>
        </p:nvSpPr>
        <p:spPr>
          <a:xfrm>
            <a:off x="107575" y="301625"/>
            <a:ext cx="9838858" cy="1262063"/>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4400" b="0" i="0" u="none" strike="noStrike" cap="none" baseline="0" dirty="0">
                <a:solidFill>
                  <a:srgbClr val="3333FF"/>
                </a:solidFill>
                <a:latin typeface="Arial"/>
                <a:ea typeface="Arial"/>
                <a:cs typeface="Arial"/>
                <a:sym typeface="Arial"/>
              </a:rPr>
              <a:t>第１回口頭弁論</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（2013年7月2日）</a:t>
            </a:r>
          </a:p>
        </p:txBody>
      </p:sp>
      <p:sp>
        <p:nvSpPr>
          <p:cNvPr id="30" name="Shape 30"/>
          <p:cNvSpPr txBox="1">
            <a:spLocks noGrp="1"/>
          </p:cNvSpPr>
          <p:nvPr>
            <p:ph type="body" idx="4294967295"/>
          </p:nvPr>
        </p:nvSpPr>
        <p:spPr>
          <a:xfrm>
            <a:off x="107575" y="1768475"/>
            <a:ext cx="9838857" cy="4989513"/>
          </a:xfrm>
          <a:prstGeom prst="rect">
            <a:avLst/>
          </a:prstGeom>
          <a:noFill/>
          <a:ln>
            <a:noFill/>
          </a:ln>
        </p:spPr>
        <p:txBody>
          <a:bodyPr lIns="0" tIns="13850" rIns="0" bIns="0" anchor="t" anchorCtr="0">
            <a:noAutofit/>
          </a:bodyPr>
          <a:lstStyle/>
          <a:p>
            <a:pPr marL="177800" lvl="0" indent="-177800">
              <a:lnSpc>
                <a:spcPct val="95000"/>
              </a:lnSpc>
              <a:buClr>
                <a:srgbClr val="0070C0"/>
              </a:buClr>
              <a:buFont typeface="Wingdings" panose="05000000000000000000" pitchFamily="2" charset="2"/>
              <a:buChar char="l"/>
            </a:pP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第１回期日では、</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まず</a:t>
            </a:r>
            <a:r>
              <a:rPr lang="ja-JP" altLang="en-US" sz="2000" dirty="0">
                <a:latin typeface="ＭＳ ゴシック" panose="020B0609070205080204" pitchFamily="49" charset="-128"/>
                <a:ea typeface="ＭＳ ゴシック" panose="020B0609070205080204" pitchFamily="49" charset="-128"/>
              </a:rPr>
              <a:t>竹本修三</a:t>
            </a:r>
            <a:r>
              <a:rPr lang="ja-JP" altLang="en-US" sz="2000" dirty="0">
                <a:latin typeface="ＭＳ 明朝" panose="02020609040205080304" pitchFamily="17" charset="-128"/>
                <a:ea typeface="ＭＳ 明朝" panose="02020609040205080304" pitchFamily="17" charset="-128"/>
              </a:rPr>
              <a:t>原告団長</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固体地球物</a:t>
            </a:r>
            <a:r>
              <a:rPr lang="ja-JP" altLang="en-US" sz="2000" dirty="0" smtClean="0">
                <a:latin typeface="ＭＳ 明朝" panose="02020609040205080304" pitchFamily="17" charset="-128"/>
                <a:ea typeface="ＭＳ 明朝" panose="02020609040205080304" pitchFamily="17" charset="-128"/>
              </a:rPr>
              <a:t>理学、京都</a:t>
            </a:r>
            <a:r>
              <a:rPr lang="ja-JP" altLang="en-US" sz="2000" dirty="0">
                <a:latin typeface="ＭＳ 明朝" panose="02020609040205080304" pitchFamily="17" charset="-128"/>
                <a:ea typeface="ＭＳ 明朝" panose="02020609040205080304" pitchFamily="17" charset="-128"/>
              </a:rPr>
              <a:t>大学名誉教授</a:t>
            </a:r>
            <a:r>
              <a:rPr lang="en-US" altLang="ja-JP" sz="2000" dirty="0">
                <a:latin typeface="ＭＳ 明朝" panose="02020609040205080304" pitchFamily="17" charset="-128"/>
                <a:ea typeface="ＭＳ 明朝" panose="02020609040205080304" pitchFamily="17" charset="-128"/>
              </a:rPr>
              <a:t>) </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と福島から避難してき</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た</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原告</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の</a:t>
            </a:r>
            <a:r>
              <a:rPr lang="en-US" sz="2200" i="0" u="none" strike="noStrike" cap="none" baseline="0" dirty="0" err="1" smtClean="0">
                <a:solidFill>
                  <a:srgbClr val="000000"/>
                </a:solidFill>
                <a:latin typeface="ＭＳ ゴシック" panose="020B0609070205080204" pitchFamily="49" charset="-128"/>
                <a:ea typeface="ＭＳ ゴシック" panose="020B0609070205080204" pitchFamily="49" charset="-128"/>
                <a:cs typeface="Times New Roman"/>
                <a:sym typeface="Times New Roman"/>
              </a:rPr>
              <a:t>福島敦子</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さん</a:t>
            </a:r>
            <a:r>
              <a:rPr lang="en-US" sz="2200" b="0" i="0" u="none" strike="noStrike" cap="none" baseline="0" dirty="0" err="1">
                <a:solidFill>
                  <a:srgbClr val="000000"/>
                </a:solidFill>
                <a:latin typeface="ＭＳ 明朝" panose="02020609040205080304" pitchFamily="17" charset="-128"/>
                <a:ea typeface="ＭＳ 明朝" panose="02020609040205080304" pitchFamily="17" charset="-128"/>
                <a:cs typeface="Times New Roman"/>
                <a:sym typeface="Times New Roman"/>
              </a:rPr>
              <a:t>、</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同</a:t>
            </a:r>
            <a:r>
              <a:rPr lang="ja-JP" alt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じく</a:t>
            </a:r>
            <a:r>
              <a:rPr lang="en-US" sz="2200" i="0" u="none" strike="noStrike" cap="none" baseline="0" dirty="0" err="1" smtClean="0">
                <a:solidFill>
                  <a:srgbClr val="000000"/>
                </a:solidFill>
                <a:latin typeface="ＭＳ ゴシック" panose="020B0609070205080204" pitchFamily="49" charset="-128"/>
                <a:ea typeface="ＭＳ ゴシック" panose="020B0609070205080204" pitchFamily="49" charset="-128"/>
                <a:cs typeface="Times New Roman"/>
                <a:sym typeface="Times New Roman"/>
              </a:rPr>
              <a:t>大庭佳子</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さんが陳述しました</a:t>
            </a: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a:t>
            </a:r>
          </a:p>
          <a:p>
            <a:pPr marL="177800" marR="0" lvl="0" indent="-177800" algn="l" rtl="0">
              <a:lnSpc>
                <a:spcPct val="95000"/>
              </a:lnSpc>
              <a:spcBef>
                <a:spcPts val="1400"/>
              </a:spcBef>
              <a:spcAft>
                <a:spcPts val="0"/>
              </a:spcAft>
              <a:buClr>
                <a:srgbClr val="0070C0"/>
              </a:buClr>
              <a:buFont typeface="Wingdings" panose="05000000000000000000" pitchFamily="2" charset="2"/>
              <a:buChar char="l"/>
            </a:pPr>
            <a:endParaRPr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endParaRPr>
          </a:p>
          <a:p>
            <a:pPr marL="177800" marR="0" lvl="0" indent="-177800" algn="l" rtl="0">
              <a:lnSpc>
                <a:spcPct val="95000"/>
              </a:lnSpc>
              <a:spcBef>
                <a:spcPts val="1400"/>
              </a:spcBef>
              <a:spcAft>
                <a:spcPts val="0"/>
              </a:spcAft>
              <a:buClr>
                <a:srgbClr val="0070C0"/>
              </a:buClr>
              <a:buFont typeface="Wingdings" panose="05000000000000000000" pitchFamily="2" charset="2"/>
              <a:buChar char="l"/>
            </a:pPr>
            <a:r>
              <a:rPr lang="en-US" sz="2200" b="0" i="0" u="none" strike="noStrike" cap="none" baseline="0" dirty="0" err="1">
                <a:solidFill>
                  <a:srgbClr val="000000"/>
                </a:solidFill>
                <a:latin typeface="ＭＳ 明朝" panose="02020609040205080304" pitchFamily="17" charset="-128"/>
                <a:ea typeface="ＭＳ 明朝" panose="02020609040205080304" pitchFamily="17" charset="-128"/>
                <a:cs typeface="Times New Roman"/>
                <a:sym typeface="Times New Roman"/>
              </a:rPr>
              <a:t>竹本団長は「地震国ニッポンで、原発は無理</a:t>
            </a: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a:t>
            </a:r>
            <a:r>
              <a:rPr lang="en-US" sz="2200" b="0" i="0" u="none" strike="noStrike" cap="none" baseline="0" dirty="0" err="1">
                <a:solidFill>
                  <a:srgbClr val="000000"/>
                </a:solidFill>
                <a:latin typeface="ＭＳ 明朝" panose="02020609040205080304" pitchFamily="17" charset="-128"/>
                <a:ea typeface="ＭＳ 明朝" panose="02020609040205080304" pitchFamily="17" charset="-128"/>
                <a:cs typeface="Times New Roman"/>
                <a:sym typeface="Times New Roman"/>
              </a:rPr>
              <a:t>というテーマで、パワーポイントを使い、空しい活断層議論、基準地震動について意見を述べ、大飯原発の運転差止を主張しました</a:t>
            </a: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a:t>
            </a:r>
          </a:p>
          <a:p>
            <a:pPr marL="177800" marR="0" lvl="0" indent="-177800" algn="l" rtl="0">
              <a:lnSpc>
                <a:spcPct val="93000"/>
              </a:lnSpc>
              <a:spcBef>
                <a:spcPts val="1400"/>
              </a:spcBef>
              <a:spcAft>
                <a:spcPts val="0"/>
              </a:spcAft>
              <a:buClr>
                <a:srgbClr val="0070C0"/>
              </a:buClr>
              <a:buFont typeface="Wingdings" panose="05000000000000000000" pitchFamily="2" charset="2"/>
              <a:buChar char="l"/>
            </a:pPr>
            <a:endParaRPr sz="22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177800" marR="0" lvl="0" indent="-177800" algn="l" rtl="0">
              <a:lnSpc>
                <a:spcPct val="95000"/>
              </a:lnSpc>
              <a:spcBef>
                <a:spcPts val="1400"/>
              </a:spcBef>
              <a:spcAft>
                <a:spcPts val="1400"/>
              </a:spcAft>
              <a:buClr>
                <a:srgbClr val="0070C0"/>
              </a:buClr>
              <a:buFont typeface="Wingdings" panose="05000000000000000000" pitchFamily="2" charset="2"/>
              <a:buChar char="l"/>
            </a:pPr>
            <a:r>
              <a:rPr lang="en-US" sz="2200" b="0" i="0" u="none" strike="noStrike" cap="none" baseline="0" dirty="0" err="1">
                <a:solidFill>
                  <a:srgbClr val="000000"/>
                </a:solidFill>
                <a:latin typeface="ＭＳ 明朝" panose="02020609040205080304" pitchFamily="17" charset="-128"/>
                <a:ea typeface="ＭＳ 明朝" panose="02020609040205080304" pitchFamily="17" charset="-128"/>
                <a:cs typeface="Times New Roman"/>
                <a:sym typeface="Times New Roman"/>
              </a:rPr>
              <a:t>また、</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福島県から避難して</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き</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た福島敦子さんと大庭佳子さんは</a:t>
            </a: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避難を余儀なくされた福島県の人々の苦難の実情を、深い憤りと悲しみを込めて訴えました。福島さんは「司法が健全であることを信じています。日本国民は、憲法により守られていることを信じています。」</a:t>
            </a:r>
            <a:r>
              <a:rPr lang="en-US" sz="2200" b="0" i="0" u="none" strike="noStrike" cap="none" baseline="0" dirty="0" err="1">
                <a:solidFill>
                  <a:srgbClr val="000000"/>
                </a:solidFill>
                <a:latin typeface="ＭＳ 明朝" panose="02020609040205080304" pitchFamily="17" charset="-128"/>
                <a:ea typeface="ＭＳ 明朝" panose="02020609040205080304" pitchFamily="17" charset="-128"/>
                <a:cs typeface="Times New Roman"/>
                <a:sym typeface="Times New Roman"/>
              </a:rPr>
              <a:t>と結び</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、感動</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をよびました。</a:t>
            </a:r>
            <a:endParaRPr lang="en-US" sz="11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endParaRPr>
          </a:p>
        </p:txBody>
      </p:sp>
      <p:sp>
        <p:nvSpPr>
          <p:cNvPr id="5" name="正方形/長方形 4"/>
          <p:cNvSpPr/>
          <p:nvPr/>
        </p:nvSpPr>
        <p:spPr>
          <a:xfrm>
            <a:off x="4753160" y="7136086"/>
            <a:ext cx="5421779" cy="338554"/>
          </a:xfrm>
          <a:prstGeom prst="rect">
            <a:avLst/>
          </a:prstGeom>
        </p:spPr>
        <p:txBody>
          <a:bodyPr wrap="square">
            <a:spAutoFit/>
          </a:bodyPr>
          <a:lstStyle/>
          <a:p>
            <a:pPr lvl="0"/>
            <a:r>
              <a:rPr kumimoji="1" lang="en-US" altLang="ja-JP" sz="1600" dirty="0"/>
              <a:t>【</a:t>
            </a:r>
            <a:r>
              <a:rPr kumimoji="1" lang="en-US" altLang="ja-JP" sz="1600" dirty="0" smtClean="0"/>
              <a:t>No.</a:t>
            </a:r>
            <a:fld id="{56C6B743-F53F-442B-932D-2427BEFEF634}" type="slidenum">
              <a:rPr kumimoji="1" lang="en-US" altLang="ja-JP" sz="1600" smtClean="0"/>
              <a:t>22</a:t>
            </a:fld>
            <a:r>
              <a:rPr kumimoji="1" lang="ja-JP" altLang="en-US" sz="1600" dirty="0" smtClean="0"/>
              <a:t>  </a:t>
            </a:r>
            <a:r>
              <a:rPr kumimoji="1" lang="en-US" altLang="ja-JP" sz="1600" dirty="0" smtClean="0"/>
              <a:t>[</a:t>
            </a:r>
            <a:r>
              <a:rPr kumimoji="1" lang="en-US" altLang="ja-JP" sz="1600" dirty="0"/>
              <a:t>2] </a:t>
            </a:r>
            <a:r>
              <a:rPr kumimoji="1" lang="ja-JP" altLang="en-US" sz="1600" dirty="0"/>
              <a:t>京都地裁における大飯原発差止訴訟</a:t>
            </a:r>
            <a:r>
              <a:rPr kumimoji="1" lang="ja-JP" altLang="en-US" sz="1600" dirty="0">
                <a:latin typeface="ＭＳ ゴシック" panose="020B0609070205080204" pitchFamily="49" charset="-128"/>
                <a:ea typeface="ＭＳ ゴシック" panose="020B0609070205080204" pitchFamily="49" charset="-128"/>
              </a:rPr>
              <a:t>の現状</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idx="4294967295"/>
          </p:nvPr>
        </p:nvSpPr>
        <p:spPr>
          <a:xfrm>
            <a:off x="116541" y="301625"/>
            <a:ext cx="9848554" cy="1262063"/>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4400" b="0" i="0" u="none" strike="noStrike" cap="none" baseline="0" dirty="0">
                <a:solidFill>
                  <a:srgbClr val="3333FF"/>
                </a:solidFill>
                <a:latin typeface="Arial"/>
                <a:ea typeface="Arial"/>
                <a:cs typeface="Arial"/>
                <a:sym typeface="Arial"/>
              </a:rPr>
              <a:t>第２回口頭弁論</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（2013年12月3日）</a:t>
            </a:r>
          </a:p>
        </p:txBody>
      </p:sp>
      <p:sp>
        <p:nvSpPr>
          <p:cNvPr id="36" name="Shape 36"/>
          <p:cNvSpPr txBox="1">
            <a:spLocks noGrp="1"/>
          </p:cNvSpPr>
          <p:nvPr>
            <p:ph type="body" idx="4294967295"/>
          </p:nvPr>
        </p:nvSpPr>
        <p:spPr>
          <a:xfrm>
            <a:off x="116541" y="1768475"/>
            <a:ext cx="9848553" cy="4989513"/>
          </a:xfrm>
          <a:prstGeom prst="rect">
            <a:avLst/>
          </a:prstGeom>
          <a:noFill/>
          <a:ln>
            <a:noFill/>
          </a:ln>
        </p:spPr>
        <p:txBody>
          <a:bodyPr lIns="0" tIns="13850" rIns="0" bIns="0" anchor="t" anchorCtr="0">
            <a:noAutofit/>
          </a:bodyPr>
          <a:lstStyle/>
          <a:p>
            <a:pPr marL="177800" marR="0" lvl="0" indent="-177800" algn="l" rtl="0">
              <a:lnSpc>
                <a:spcPct val="95000"/>
              </a:lnSpc>
              <a:spcBef>
                <a:spcPts val="0"/>
              </a:spcBef>
              <a:spcAft>
                <a:spcPts val="0"/>
              </a:spcAft>
              <a:buClr>
                <a:srgbClr val="0070C0"/>
              </a:buClr>
              <a:buFont typeface="Wingdings" panose="05000000000000000000" pitchFamily="2" charset="2"/>
              <a:buChar char="l"/>
            </a:pP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私たちの訴訟の呼びかけ人でもある、聖護院門跡門主の</a:t>
            </a:r>
            <a:r>
              <a:rPr lang="en-US" sz="2200" i="0" u="none" strike="noStrike" cap="none" baseline="0" dirty="0">
                <a:solidFill>
                  <a:srgbClr val="000000"/>
                </a:solidFill>
                <a:latin typeface="ＭＳ ゴシック" panose="020B0609070205080204" pitchFamily="49" charset="-128"/>
                <a:ea typeface="ＭＳ ゴシック" panose="020B0609070205080204" pitchFamily="49" charset="-128"/>
                <a:cs typeface="Times New Roman"/>
                <a:sym typeface="Times New Roman"/>
              </a:rPr>
              <a:t>宮城泰年</a:t>
            </a: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さんが、宗教者の立場から危険な原発の稼働は認められないと、意見を述べました</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a:t>
            </a:r>
          </a:p>
          <a:p>
            <a:pPr marL="177800" marR="0" lvl="0" indent="-177800" algn="l" rtl="0">
              <a:lnSpc>
                <a:spcPct val="95000"/>
              </a:lnSpc>
              <a:spcBef>
                <a:spcPts val="0"/>
              </a:spcBef>
              <a:spcAft>
                <a:spcPts val="0"/>
              </a:spcAft>
              <a:buClr>
                <a:srgbClr val="0070C0"/>
              </a:buClr>
              <a:buFont typeface="Wingdings" panose="05000000000000000000" pitchFamily="2" charset="2"/>
              <a:buChar char="l"/>
            </a:pPr>
            <a:endParaRPr lang="en-US" sz="2200" dirty="0">
              <a:latin typeface="ＭＳ 明朝" panose="02020609040205080304" pitchFamily="17" charset="-128"/>
              <a:ea typeface="ＭＳ 明朝" panose="02020609040205080304" pitchFamily="17" charset="-128"/>
              <a:cs typeface="Times New Roman"/>
              <a:sym typeface="Times New Roman"/>
            </a:endParaRPr>
          </a:p>
          <a:p>
            <a:pPr marL="177800" lvl="0" indent="-177800">
              <a:lnSpc>
                <a:spcPct val="95000"/>
              </a:lnSpc>
              <a:buClr>
                <a:srgbClr val="0070C0"/>
              </a:buClr>
              <a:buFont typeface="Wingdings" panose="05000000000000000000" pitchFamily="2" charset="2"/>
              <a:buChar char="l"/>
            </a:pPr>
            <a:r>
              <a:rPr lang="ja-JP" altLang="en-US" sz="2200" dirty="0" smtClean="0">
                <a:latin typeface="ＭＳ 明朝" panose="02020609040205080304" pitchFamily="17" charset="-128"/>
                <a:ea typeface="ＭＳ 明朝" panose="02020609040205080304" pitchFamily="17" charset="-128"/>
                <a:cs typeface="Times New Roman" panose="02020603050405020304" pitchFamily="18" charset="0"/>
              </a:rPr>
              <a:t>すなわち </a:t>
            </a:r>
            <a:r>
              <a:rPr lang="en-US" altLang="ja-JP" sz="2200" dirty="0" smtClean="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200" dirty="0">
                <a:latin typeface="ＭＳ 明朝" panose="02020609040205080304" pitchFamily="17" charset="-128"/>
                <a:ea typeface="ＭＳ 明朝" panose="02020609040205080304" pitchFamily="17" charset="-128"/>
                <a:cs typeface="Times New Roman" panose="02020603050405020304" pitchFamily="18" charset="0"/>
              </a:rPr>
              <a:t>大飯原発運転を差し止めることは、地球とそこに生きる私たち人間を含めすべての生物の安全を守ることです</a:t>
            </a:r>
            <a:r>
              <a:rPr lang="en-US" altLang="ja-JP" sz="2200" dirty="0">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2200" dirty="0" smtClean="0">
                <a:latin typeface="ＭＳ 明朝" panose="02020609040205080304" pitchFamily="17" charset="-128"/>
                <a:ea typeface="ＭＳ 明朝" panose="02020609040205080304" pitchFamily="17" charset="-128"/>
                <a:cs typeface="Times New Roman" panose="02020603050405020304" pitchFamily="18" charset="0"/>
              </a:rPr>
              <a:t>として、</a:t>
            </a:r>
            <a:r>
              <a:rPr lang="ja-JP" altLang="en-US" sz="2200" dirty="0">
                <a:latin typeface="ＭＳ 明朝" panose="02020609040205080304" pitchFamily="17" charset="-128"/>
                <a:ea typeface="ＭＳ 明朝" panose="02020609040205080304" pitchFamily="17" charset="-128"/>
                <a:cs typeface="Times New Roman" panose="02020603050405020304" pitchFamily="18" charset="0"/>
              </a:rPr>
              <a:t>宗教者として原子力と共存することはできないこと、とりわけ日本には自然への崇拝、山岳信仰があり、本山修験宗の総本山として、山岳自然を修行道場としてきたこと、そこは多様な生物の共生と命の循環によってみんなが生きているからこそ尊い</a:t>
            </a:r>
            <a:r>
              <a:rPr lang="ja-JP" altLang="en-US" sz="2200" dirty="0" smtClean="0">
                <a:latin typeface="ＭＳ 明朝" panose="02020609040205080304" pitchFamily="17" charset="-128"/>
                <a:ea typeface="ＭＳ 明朝" panose="02020609040205080304" pitchFamily="17" charset="-128"/>
                <a:cs typeface="Times New Roman" panose="02020603050405020304" pitchFamily="18" charset="0"/>
              </a:rPr>
              <a:t>世界であると主張しました。</a:t>
            </a: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sym typeface="Times New Roman"/>
              </a:rPr>
              <a:t/>
            </a:r>
            <a:b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sym typeface="Times New Roman"/>
              </a:rPr>
            </a:br>
            <a:endPar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sym typeface="Times New Roman"/>
            </a:endParaRPr>
          </a:p>
          <a:p>
            <a:pPr marL="177800" marR="0" lvl="0" indent="-177800" algn="l" rtl="0">
              <a:lnSpc>
                <a:spcPct val="95000"/>
              </a:lnSpc>
              <a:spcBef>
                <a:spcPts val="1400"/>
              </a:spcBef>
              <a:spcAft>
                <a:spcPts val="1400"/>
              </a:spcAft>
              <a:buClr>
                <a:srgbClr val="0070C0"/>
              </a:buClr>
              <a:buFont typeface="Wingdings" panose="05000000000000000000" pitchFamily="2" charset="2"/>
              <a:buChar char="l"/>
            </a:pP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弁護団は、福島の人達の悲惨な避難の状況を具体的に、写真等をまじえて明らかにし、原発事故がいかに多くの人達の人間としての尊厳を傷つけているかを訴えました。</a:t>
            </a:r>
          </a:p>
        </p:txBody>
      </p:sp>
      <p:sp>
        <p:nvSpPr>
          <p:cNvPr id="3" name="正方形/長方形 2"/>
          <p:cNvSpPr/>
          <p:nvPr/>
        </p:nvSpPr>
        <p:spPr>
          <a:xfrm>
            <a:off x="4742330" y="7145051"/>
            <a:ext cx="5553449" cy="338554"/>
          </a:xfrm>
          <a:prstGeom prst="rect">
            <a:avLst/>
          </a:prstGeom>
        </p:spPr>
        <p:txBody>
          <a:bodyPr wrap="square">
            <a:spAutoFit/>
          </a:bodyPr>
          <a:lstStyle/>
          <a:p>
            <a:pPr lvl="0"/>
            <a:r>
              <a:rPr kumimoji="1" lang="en-US" altLang="ja-JP" sz="1600" dirty="0"/>
              <a:t>【</a:t>
            </a:r>
            <a:r>
              <a:rPr kumimoji="1" lang="en-US" altLang="ja-JP" sz="1600" dirty="0" smtClean="0"/>
              <a:t>No.</a:t>
            </a:r>
            <a:fld id="{95FB836A-47AC-4EB0-AFD3-2AF092F96204}" type="slidenum">
              <a:rPr kumimoji="1" lang="en-US" altLang="ja-JP" sz="1600" smtClean="0"/>
              <a:t>23</a:t>
            </a:fld>
            <a:r>
              <a:rPr kumimoji="1" lang="en-US" altLang="ja-JP" sz="1600" dirty="0" smtClean="0"/>
              <a:t> </a:t>
            </a:r>
            <a:r>
              <a:rPr kumimoji="1" lang="ja-JP" altLang="en-US" sz="1600" dirty="0" smtClean="0"/>
              <a:t> </a:t>
            </a:r>
            <a:r>
              <a:rPr kumimoji="1" lang="en-US" altLang="ja-JP" sz="1600" dirty="0"/>
              <a:t>[2] </a:t>
            </a:r>
            <a:r>
              <a:rPr kumimoji="1" lang="ja-JP" altLang="en-US" sz="1600" dirty="0"/>
              <a:t>京都地裁における大飯原発差止訴訟</a:t>
            </a:r>
            <a:r>
              <a:rPr kumimoji="1" lang="ja-JP" altLang="en-US" sz="1600" dirty="0">
                <a:latin typeface="ＭＳ ゴシック" panose="020B0609070205080204" pitchFamily="49" charset="-128"/>
                <a:ea typeface="ＭＳ ゴシック" panose="020B0609070205080204" pitchFamily="49" charset="-128"/>
              </a:rPr>
              <a:t>の現状</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idx="4294967295"/>
          </p:nvPr>
        </p:nvSpPr>
        <p:spPr>
          <a:xfrm>
            <a:off x="107577" y="301625"/>
            <a:ext cx="9857518" cy="1262063"/>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4400" b="0" i="0" u="none" strike="noStrike" cap="none" baseline="0" dirty="0">
                <a:solidFill>
                  <a:srgbClr val="3333FF"/>
                </a:solidFill>
                <a:latin typeface="Arial"/>
                <a:ea typeface="Arial"/>
                <a:cs typeface="Arial"/>
                <a:sym typeface="Arial"/>
              </a:rPr>
              <a:t>第３回口頭弁論</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（2014年2月19日）</a:t>
            </a:r>
          </a:p>
        </p:txBody>
      </p:sp>
      <p:sp>
        <p:nvSpPr>
          <p:cNvPr id="42" name="Shape 42"/>
          <p:cNvSpPr txBox="1">
            <a:spLocks noGrp="1"/>
          </p:cNvSpPr>
          <p:nvPr>
            <p:ph type="body" idx="4294967295"/>
          </p:nvPr>
        </p:nvSpPr>
        <p:spPr>
          <a:xfrm>
            <a:off x="107577" y="1572653"/>
            <a:ext cx="9857518" cy="5946775"/>
          </a:xfrm>
          <a:prstGeom prst="rect">
            <a:avLst/>
          </a:prstGeom>
          <a:noFill/>
          <a:ln>
            <a:noFill/>
          </a:ln>
        </p:spPr>
        <p:txBody>
          <a:bodyPr lIns="0" tIns="13850" rIns="0" bIns="0" anchor="t" anchorCtr="0">
            <a:noAutofit/>
          </a:bodyPr>
          <a:lstStyle/>
          <a:p>
            <a:pPr marL="177800" marR="0" lvl="0" indent="-177800" algn="l" rtl="0">
              <a:lnSpc>
                <a:spcPct val="95000"/>
              </a:lnSpc>
              <a:spcBef>
                <a:spcPts val="0"/>
              </a:spcBef>
              <a:spcAft>
                <a:spcPts val="0"/>
              </a:spcAft>
              <a:buClr>
                <a:srgbClr val="0070C0"/>
              </a:buClr>
              <a:buFont typeface="Wingdings" panose="05000000000000000000" pitchFamily="2" charset="2"/>
              <a:buChar char="l"/>
            </a:pPr>
            <a:r>
              <a:rPr lang="ja-JP" altLang="en-US" sz="220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原告の</a:t>
            </a:r>
            <a:r>
              <a:rPr lang="en-US" sz="2200" i="0" u="none" strike="noStrike" cap="none" baseline="0" dirty="0" err="1" smtClean="0">
                <a:solidFill>
                  <a:srgbClr val="000000"/>
                </a:solidFill>
                <a:latin typeface="ＭＳ ゴシック" panose="020B0609070205080204" pitchFamily="49" charset="-128"/>
                <a:ea typeface="ＭＳ ゴシック" panose="020B0609070205080204" pitchFamily="49" charset="-128"/>
                <a:cs typeface="Times New Roman"/>
                <a:sym typeface="Times New Roman"/>
              </a:rPr>
              <a:t>宮本憲一</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さん（</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元滋賀大学長</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が意見陳述を行い</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ました。</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専門の公害環境研究者の立場から</a:t>
            </a: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、福島第一原発事故によって多くの住民が故郷を失った苦難の事実を指摘し、福島第一原発事故は、</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足尾銅山鉱毒事件によって消滅した谷中村の悲劇よりもさらに大き</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く</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わが国史上最大最悪の公害事件であると指摘しました</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a:t>
            </a:r>
          </a:p>
          <a:p>
            <a:pPr marL="177800" marR="0" lvl="0" indent="-177800" algn="l" rtl="0">
              <a:lnSpc>
                <a:spcPct val="95000"/>
              </a:lnSpc>
              <a:spcBef>
                <a:spcPts val="0"/>
              </a:spcBef>
              <a:spcAft>
                <a:spcPts val="0"/>
              </a:spcAft>
              <a:buClr>
                <a:srgbClr val="0070C0"/>
              </a:buClr>
              <a:buFont typeface="Wingdings" panose="05000000000000000000" pitchFamily="2" charset="2"/>
              <a:buChar char="l"/>
            </a:pPr>
            <a:endPar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endParaRPr>
          </a:p>
          <a:p>
            <a:pPr marL="177800" marR="0" lvl="0" indent="-177800" algn="l" rtl="0">
              <a:lnSpc>
                <a:spcPct val="95000"/>
              </a:lnSpc>
              <a:spcBef>
                <a:spcPts val="1400"/>
              </a:spcBef>
              <a:spcAft>
                <a:spcPts val="0"/>
              </a:spcAft>
              <a:buClr>
                <a:srgbClr val="0070C0"/>
              </a:buClr>
              <a:buFont typeface="Wingdings" panose="05000000000000000000" pitchFamily="2" charset="2"/>
              <a:buChar char="l"/>
            </a:pP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弁護団は</a:t>
            </a:r>
            <a:r>
              <a:rPr lang="en-US" sz="2200" b="0" i="0" u="none" strike="noStrike" cap="none" baseline="0" dirty="0" err="1">
                <a:solidFill>
                  <a:srgbClr val="000000"/>
                </a:solidFill>
                <a:latin typeface="ＭＳ 明朝" panose="02020609040205080304" pitchFamily="17" charset="-128"/>
                <a:ea typeface="ＭＳ 明朝" panose="02020609040205080304" pitchFamily="17" charset="-128"/>
                <a:cs typeface="Times New Roman"/>
                <a:sym typeface="Times New Roman"/>
              </a:rPr>
              <a:t>、</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放射線被爆が人体に及ぼす影響、チェルノブイリ原発事故が人々に及ぼした影響を明らかに</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し、</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政府がこれまでにとってきた放射性物質に関する法規制がいかに杜撰であったか</a:t>
            </a:r>
            <a:r>
              <a:rPr lang="en-US" sz="2200" b="0" i="0" u="none" strike="noStrike" cap="none" baseline="0" dirty="0" err="1">
                <a:solidFill>
                  <a:srgbClr val="000000"/>
                </a:solidFill>
                <a:latin typeface="ＭＳ 明朝" panose="02020609040205080304" pitchFamily="17" charset="-128"/>
                <a:ea typeface="ＭＳ 明朝" panose="02020609040205080304" pitchFamily="17" charset="-128"/>
                <a:cs typeface="Times New Roman"/>
                <a:sym typeface="Times New Roman"/>
              </a:rPr>
              <a:t>、</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そして</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今</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なお具体的な法規制</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が</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整備</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されて</a:t>
            </a:r>
            <a:r>
              <a:rPr lang="ja-JP" alt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い</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ない</a:t>
            </a:r>
            <a:r>
              <a:rPr lang="en-US" sz="2200" b="0" i="0" u="none" strike="noStrike" cap="none" baseline="0" dirty="0" err="1">
                <a:solidFill>
                  <a:srgbClr val="000000"/>
                </a:solidFill>
                <a:latin typeface="ＭＳ 明朝" panose="02020609040205080304" pitchFamily="17" charset="-128"/>
                <a:ea typeface="ＭＳ 明朝" panose="02020609040205080304" pitchFamily="17" charset="-128"/>
                <a:cs typeface="Times New Roman"/>
                <a:sym typeface="Times New Roman"/>
              </a:rPr>
              <a:t>、</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にもかかわらず</a:t>
            </a:r>
            <a:r>
              <a:rPr lang="ja-JP" alt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大飯原発</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など</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の再稼働を推し進めようとしている</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ことを</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強く批判しました</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a:t>
            </a:r>
          </a:p>
          <a:p>
            <a:pPr marL="177800" marR="0" lvl="0" indent="-177800" algn="l" rtl="0">
              <a:lnSpc>
                <a:spcPct val="95000"/>
              </a:lnSpc>
              <a:spcBef>
                <a:spcPts val="1400"/>
              </a:spcBef>
              <a:spcAft>
                <a:spcPts val="0"/>
              </a:spcAft>
              <a:buClr>
                <a:srgbClr val="0070C0"/>
              </a:buClr>
              <a:buFont typeface="Wingdings" panose="05000000000000000000" pitchFamily="2" charset="2"/>
              <a:buChar char="l"/>
            </a:pPr>
            <a:endPar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endParaRPr>
          </a:p>
          <a:p>
            <a:pPr marL="177800" marR="0" lvl="0" indent="-177800" algn="l" rtl="0">
              <a:lnSpc>
                <a:spcPct val="95000"/>
              </a:lnSpc>
              <a:spcBef>
                <a:spcPts val="1400"/>
              </a:spcBef>
              <a:spcAft>
                <a:spcPts val="1400"/>
              </a:spcAft>
              <a:buClr>
                <a:srgbClr val="0070C0"/>
              </a:buClr>
              <a:buFont typeface="Wingdings" panose="05000000000000000000" pitchFamily="2" charset="2"/>
              <a:buChar char="l"/>
            </a:pP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このような状況下において</a:t>
            </a: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、司法の果たす役割は極めて重大で、裁判所は、</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大飯原発を含むあらゆる原発の危険性を認識し</a:t>
            </a: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、市民の生命、</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身体の安全と健康を守</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り、</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子ども達の未来を守るため</a:t>
            </a:r>
            <a:r>
              <a:rPr lang="en-US" sz="2200" b="0" i="0" u="none" strike="noStrike" cap="none" baseline="0" dirty="0" err="1">
                <a:solidFill>
                  <a:srgbClr val="000000"/>
                </a:solidFill>
                <a:latin typeface="ＭＳ 明朝" panose="02020609040205080304" pitchFamily="17" charset="-128"/>
                <a:ea typeface="ＭＳ 明朝" panose="02020609040205080304" pitchFamily="17" charset="-128"/>
                <a:cs typeface="Times New Roman"/>
                <a:sym typeface="Times New Roman"/>
              </a:rPr>
              <a:t>、大飯原発の運転を許さない判断を下すことを求めました</a:t>
            </a:r>
            <a:r>
              <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rPr>
              <a:t>。</a:t>
            </a:r>
          </a:p>
        </p:txBody>
      </p:sp>
      <p:sp>
        <p:nvSpPr>
          <p:cNvPr id="3" name="正方形/長方形 2"/>
          <p:cNvSpPr/>
          <p:nvPr/>
        </p:nvSpPr>
        <p:spPr>
          <a:xfrm>
            <a:off x="4742695" y="7115561"/>
            <a:ext cx="5477437" cy="338554"/>
          </a:xfrm>
          <a:prstGeom prst="rect">
            <a:avLst/>
          </a:prstGeom>
        </p:spPr>
        <p:txBody>
          <a:bodyPr wrap="square">
            <a:spAutoFit/>
          </a:bodyPr>
          <a:lstStyle/>
          <a:p>
            <a:pPr lvl="0"/>
            <a:r>
              <a:rPr kumimoji="1" lang="en-US" altLang="ja-JP" sz="1600" dirty="0"/>
              <a:t>【</a:t>
            </a:r>
            <a:r>
              <a:rPr kumimoji="1" lang="en-US" altLang="ja-JP" sz="1600" dirty="0" smtClean="0"/>
              <a:t>No.</a:t>
            </a:r>
            <a:fld id="{27B60A93-806D-454E-AF9A-21C39E75D977}" type="slidenum">
              <a:rPr kumimoji="1" lang="en-US" altLang="ja-JP" sz="1600" smtClean="0"/>
              <a:t>24</a:t>
            </a:fld>
            <a:r>
              <a:rPr kumimoji="1" lang="ja-JP" altLang="en-US" sz="1600" dirty="0" smtClean="0"/>
              <a:t>  </a:t>
            </a:r>
            <a:r>
              <a:rPr kumimoji="1" lang="en-US" altLang="ja-JP" sz="1600" dirty="0" smtClean="0"/>
              <a:t>[</a:t>
            </a:r>
            <a:r>
              <a:rPr kumimoji="1" lang="en-US" altLang="ja-JP" sz="1600" dirty="0"/>
              <a:t>2] </a:t>
            </a:r>
            <a:r>
              <a:rPr kumimoji="1" lang="ja-JP" altLang="en-US" sz="1600" dirty="0"/>
              <a:t>京都地裁における大飯原発差止訴訟</a:t>
            </a:r>
            <a:r>
              <a:rPr kumimoji="1" lang="ja-JP" altLang="en-US" sz="1600" dirty="0">
                <a:latin typeface="ＭＳ ゴシック" panose="020B0609070205080204" pitchFamily="49" charset="-128"/>
                <a:ea typeface="ＭＳ ゴシック" panose="020B0609070205080204" pitchFamily="49" charset="-128"/>
              </a:rPr>
              <a:t>の現状</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idx="4294967295"/>
          </p:nvPr>
        </p:nvSpPr>
        <p:spPr>
          <a:xfrm>
            <a:off x="107575" y="301625"/>
            <a:ext cx="9866849" cy="1262063"/>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4400" b="0" i="0" u="none" strike="noStrike" cap="none" baseline="0" dirty="0">
                <a:solidFill>
                  <a:srgbClr val="3333FF"/>
                </a:solidFill>
                <a:latin typeface="Arial"/>
                <a:ea typeface="Arial"/>
                <a:cs typeface="Arial"/>
                <a:sym typeface="Arial"/>
              </a:rPr>
              <a:t>第４回口頭弁論</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（2014年5月21日）</a:t>
            </a:r>
          </a:p>
        </p:txBody>
      </p:sp>
      <p:sp>
        <p:nvSpPr>
          <p:cNvPr id="48" name="Shape 48"/>
          <p:cNvSpPr txBox="1">
            <a:spLocks noGrp="1"/>
          </p:cNvSpPr>
          <p:nvPr>
            <p:ph type="body" idx="4294967295"/>
          </p:nvPr>
        </p:nvSpPr>
        <p:spPr>
          <a:xfrm>
            <a:off x="107576" y="1768475"/>
            <a:ext cx="9866848" cy="4989513"/>
          </a:xfrm>
          <a:prstGeom prst="rect">
            <a:avLst/>
          </a:prstGeom>
          <a:noFill/>
          <a:ln>
            <a:noFill/>
          </a:ln>
        </p:spPr>
        <p:txBody>
          <a:bodyPr lIns="0" tIns="13850" rIns="0" bIns="0" anchor="t" anchorCtr="0">
            <a:noAutofit/>
          </a:bodyPr>
          <a:lstStyle/>
          <a:p>
            <a:pPr marL="177800" marR="0" lvl="0" indent="-177800" algn="l" rtl="0">
              <a:lnSpc>
                <a:spcPct val="95000"/>
              </a:lnSpc>
              <a:spcBef>
                <a:spcPts val="0"/>
              </a:spcBef>
              <a:spcAft>
                <a:spcPts val="0"/>
              </a:spcAft>
              <a:buClr>
                <a:srgbClr val="0070C0"/>
              </a:buClr>
              <a:buFont typeface="Wingdings" panose="05000000000000000000" pitchFamily="2" charset="2"/>
              <a:buChar char="l"/>
            </a:pPr>
            <a:r>
              <a:rPr lang="en-US" sz="2200" b="0" i="0" u="none" strike="noStrike" cap="none" baseline="0" dirty="0" err="1">
                <a:solidFill>
                  <a:srgbClr val="000000"/>
                </a:solidFill>
                <a:latin typeface="ＭＳ 明朝" panose="02020609040205080304" pitchFamily="17" charset="-128"/>
                <a:ea typeface="ＭＳ 明朝" panose="02020609040205080304" pitchFamily="17" charset="-128"/>
                <a:cs typeface="Times New Roman"/>
                <a:sym typeface="Times New Roman"/>
              </a:rPr>
              <a:t>裁判官全員が交代したので</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これまでの</a:t>
            </a:r>
            <a:r>
              <a:rPr lang="en-US" sz="2200" b="0" i="0" u="none" strike="noStrike" cap="none" baseline="0" dirty="0" err="1" smtClean="0">
                <a:solidFill>
                  <a:srgbClr val="000000"/>
                </a:solidFill>
                <a:latin typeface="ＭＳ 明朝" panose="02020609040205080304" pitchFamily="17" charset="-128"/>
                <a:ea typeface="ＭＳ 明朝" panose="02020609040205080304" pitchFamily="17" charset="-128"/>
                <a:cs typeface="Times New Roman"/>
                <a:sym typeface="Times New Roman"/>
              </a:rPr>
              <a:t>意見陳述を</a:t>
            </a:r>
            <a:r>
              <a:rPr lang="ja-JP" alt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更新</a:t>
            </a:r>
            <a:r>
              <a:rPr lang="en-US" sz="2200" b="0" i="0" u="none" strike="noStrike" cap="none" baseline="0" dirty="0" smtClean="0">
                <a:solidFill>
                  <a:srgbClr val="000000"/>
                </a:solidFill>
                <a:latin typeface="ＭＳ 明朝" panose="02020609040205080304" pitchFamily="17" charset="-128"/>
                <a:ea typeface="ＭＳ 明朝" panose="02020609040205080304" pitchFamily="17" charset="-128"/>
                <a:cs typeface="Times New Roman"/>
                <a:sym typeface="Times New Roman"/>
              </a:rPr>
              <a:t>。</a:t>
            </a:r>
          </a:p>
          <a:p>
            <a:pPr marL="177800" marR="0" lvl="0" indent="-177800" algn="l" rtl="0">
              <a:lnSpc>
                <a:spcPct val="95000"/>
              </a:lnSpc>
              <a:spcBef>
                <a:spcPts val="0"/>
              </a:spcBef>
              <a:spcAft>
                <a:spcPts val="0"/>
              </a:spcAft>
              <a:buClr>
                <a:srgbClr val="0070C0"/>
              </a:buClr>
              <a:buFont typeface="Wingdings" panose="05000000000000000000" pitchFamily="2" charset="2"/>
              <a:buChar char="l"/>
            </a:pPr>
            <a:endParaRPr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endParaRPr>
          </a:p>
          <a:p>
            <a:pPr marL="177800" lvl="0" indent="-177800">
              <a:lnSpc>
                <a:spcPct val="95000"/>
              </a:lnSpc>
              <a:spcBef>
                <a:spcPts val="1400"/>
              </a:spcBef>
              <a:buClr>
                <a:srgbClr val="0070C0"/>
              </a:buClr>
              <a:buFont typeface="Wingdings" panose="05000000000000000000" pitchFamily="2" charset="2"/>
              <a:buChar char="l"/>
            </a:pPr>
            <a:r>
              <a:rPr lang="ja-JP" altLang="en-US" sz="2200" dirty="0">
                <a:latin typeface="ＭＳ ゴシック" panose="020B0609070205080204" pitchFamily="49" charset="-128"/>
                <a:ea typeface="ＭＳ ゴシック" panose="020B0609070205080204" pitchFamily="49" charset="-128"/>
              </a:rPr>
              <a:t>竹本修三</a:t>
            </a:r>
            <a:r>
              <a:rPr lang="ja-JP" altLang="en-US" sz="2200" dirty="0">
                <a:latin typeface="ＭＳ 明朝" panose="02020609040205080304" pitchFamily="17" charset="-128"/>
                <a:ea typeface="ＭＳ 明朝" panose="02020609040205080304" pitchFamily="17" charset="-128"/>
              </a:rPr>
              <a:t>原告</a:t>
            </a:r>
            <a:r>
              <a:rPr lang="ja-JP" altLang="en-US" sz="2200" dirty="0" smtClean="0">
                <a:latin typeface="ＭＳ 明朝" panose="02020609040205080304" pitchFamily="17" charset="-128"/>
                <a:ea typeface="ＭＳ 明朝" panose="02020609040205080304" pitchFamily="17" charset="-128"/>
              </a:rPr>
              <a:t>団長は、</a:t>
            </a:r>
            <a:r>
              <a:rPr lang="en-US" altLang="ja-JP" sz="2200" dirty="0" smtClean="0">
                <a:latin typeface="ＭＳ 明朝" panose="02020609040205080304" pitchFamily="17" charset="-128"/>
                <a:ea typeface="ＭＳ 明朝" panose="02020609040205080304" pitchFamily="17" charset="-128"/>
              </a:rPr>
              <a:t>｢</a:t>
            </a:r>
            <a:r>
              <a:rPr lang="ja-JP" altLang="en-US" sz="2200" dirty="0" smtClean="0">
                <a:latin typeface="ＭＳ 明朝" panose="02020609040205080304" pitchFamily="17" charset="-128"/>
                <a:ea typeface="ＭＳ 明朝" panose="02020609040205080304" pitchFamily="17" charset="-128"/>
              </a:rPr>
              <a:t>狭い</a:t>
            </a:r>
            <a:r>
              <a:rPr lang="ja-JP" altLang="en-US" sz="2200" dirty="0">
                <a:latin typeface="ＭＳ 明朝" panose="02020609040205080304" pitchFamily="17" charset="-128"/>
                <a:ea typeface="ＭＳ 明朝" panose="02020609040205080304" pitchFamily="17" charset="-128"/>
              </a:rPr>
              <a:t>日本で世界の地震の</a:t>
            </a:r>
            <a:r>
              <a:rPr lang="en-US" altLang="ja-JP" sz="2200" dirty="0">
                <a:latin typeface="ＭＳ 明朝" panose="02020609040205080304" pitchFamily="17" charset="-128"/>
                <a:ea typeface="ＭＳ 明朝" panose="02020609040205080304" pitchFamily="17" charset="-128"/>
              </a:rPr>
              <a:t>20</a:t>
            </a:r>
            <a:r>
              <a:rPr lang="ja-JP" altLang="en-US" sz="2200" dirty="0">
                <a:latin typeface="ＭＳ 明朝" panose="02020609040205080304" pitchFamily="17" charset="-128"/>
                <a:ea typeface="ＭＳ 明朝" panose="02020609040205080304" pitchFamily="17" charset="-128"/>
              </a:rPr>
              <a:t>パーセントが起こっている。ここに</a:t>
            </a:r>
            <a:r>
              <a:rPr lang="en-US" altLang="ja-JP" sz="2200" dirty="0">
                <a:latin typeface="ＭＳ 明朝" panose="02020609040205080304" pitchFamily="17" charset="-128"/>
                <a:ea typeface="ＭＳ 明朝" panose="02020609040205080304" pitchFamily="17" charset="-128"/>
              </a:rPr>
              <a:t>50</a:t>
            </a:r>
            <a:r>
              <a:rPr lang="ja-JP" altLang="en-US" sz="2200" dirty="0">
                <a:latin typeface="ＭＳ 明朝" panose="02020609040205080304" pitchFamily="17" charset="-128"/>
                <a:ea typeface="ＭＳ 明朝" panose="02020609040205080304" pitchFamily="17" charset="-128"/>
              </a:rPr>
              <a:t>基もの原発が存在することが異常。しかも海溝型巨大地震が</a:t>
            </a:r>
            <a:r>
              <a:rPr lang="en-US" altLang="ja-JP" sz="2200" dirty="0">
                <a:latin typeface="ＭＳ 明朝" panose="02020609040205080304" pitchFamily="17" charset="-128"/>
                <a:ea typeface="ＭＳ 明朝" panose="02020609040205080304" pitchFamily="17" charset="-128"/>
              </a:rPr>
              <a:t>2030</a:t>
            </a:r>
            <a:r>
              <a:rPr lang="ja-JP" altLang="en-US" sz="2200" dirty="0">
                <a:latin typeface="ＭＳ 明朝" panose="02020609040205080304" pitchFamily="17" charset="-128"/>
                <a:ea typeface="ＭＳ 明朝" panose="02020609040205080304" pitchFamily="17" charset="-128"/>
              </a:rPr>
              <a:t>年代終わりに南海トラフ沿いで起こることも予測される。原子力規制委員会は、大飯原発敷地内を活断層の有無だけにしぼって結論を出しているが、これはむなしい議論だ</a:t>
            </a:r>
            <a:r>
              <a:rPr lang="ja-JP" altLang="en-US" sz="2200" dirty="0" smtClean="0">
                <a:latin typeface="ＭＳ 明朝" panose="02020609040205080304" pitchFamily="17" charset="-128"/>
                <a:ea typeface="ＭＳ 明朝" panose="02020609040205080304" pitchFamily="17" charset="-128"/>
              </a:rPr>
              <a:t>。地震</a:t>
            </a:r>
            <a:r>
              <a:rPr lang="ja-JP" altLang="en-US" sz="2200" dirty="0">
                <a:latin typeface="ＭＳ 明朝" panose="02020609040205080304" pitchFamily="17" charset="-128"/>
                <a:ea typeface="ＭＳ 明朝" panose="02020609040205080304" pitchFamily="17" charset="-128"/>
              </a:rPr>
              <a:t>は活断層から離れたところでも発生している</a:t>
            </a:r>
            <a:r>
              <a:rPr lang="ja-JP" altLang="en-US" sz="2200" dirty="0" smtClean="0">
                <a:latin typeface="ＭＳ 明朝" panose="02020609040205080304" pitchFamily="17" charset="-128"/>
                <a:ea typeface="ＭＳ 明朝" panose="02020609040205080304" pitchFamily="17" charset="-128"/>
              </a:rPr>
              <a:t>。使用済み</a:t>
            </a:r>
            <a:r>
              <a:rPr lang="ja-JP" altLang="en-US" sz="2200" dirty="0">
                <a:latin typeface="ＭＳ 明朝" panose="02020609040205080304" pitchFamily="17" charset="-128"/>
                <a:ea typeface="ＭＳ 明朝" panose="02020609040205080304" pitchFamily="17" charset="-128"/>
              </a:rPr>
              <a:t>放射性廃棄物の処分問題も解決して</a:t>
            </a:r>
            <a:r>
              <a:rPr lang="ja-JP" altLang="en-US" sz="2200" dirty="0" smtClean="0">
                <a:latin typeface="ＭＳ 明朝" panose="02020609040205080304" pitchFamily="17" charset="-128"/>
                <a:ea typeface="ＭＳ 明朝" panose="02020609040205080304" pitchFamily="17" charset="-128"/>
              </a:rPr>
              <a:t>いない」として、</a:t>
            </a:r>
            <a:r>
              <a:rPr lang="ja-JP" altLang="en-US" sz="2200" dirty="0">
                <a:latin typeface="ＭＳ 明朝" panose="02020609040205080304" pitchFamily="17" charset="-128"/>
                <a:ea typeface="ＭＳ 明朝" panose="02020609040205080304" pitchFamily="17" charset="-128"/>
              </a:rPr>
              <a:t>子や孫の代に負債を</a:t>
            </a:r>
            <a:r>
              <a:rPr lang="ja-JP" altLang="en-US" sz="2200" dirty="0" smtClean="0">
                <a:latin typeface="ＭＳ 明朝" panose="02020609040205080304" pitchFamily="17" charset="-128"/>
                <a:ea typeface="ＭＳ 明朝" panose="02020609040205080304" pitchFamily="17" charset="-128"/>
              </a:rPr>
              <a:t>残さないように求めました。</a:t>
            </a:r>
            <a:endParaRPr lang="en-US" altLang="ja-JP" sz="2200" dirty="0" smtClean="0">
              <a:latin typeface="ＭＳ 明朝" panose="02020609040205080304" pitchFamily="17" charset="-128"/>
              <a:ea typeface="ＭＳ 明朝" panose="02020609040205080304" pitchFamily="17" charset="-128"/>
            </a:endParaRPr>
          </a:p>
          <a:p>
            <a:pPr marL="177800" lvl="0" indent="-177800">
              <a:lnSpc>
                <a:spcPct val="95000"/>
              </a:lnSpc>
              <a:spcBef>
                <a:spcPts val="1400"/>
              </a:spcBef>
              <a:buClr>
                <a:srgbClr val="0070C0"/>
              </a:buClr>
              <a:buFont typeface="Wingdings" panose="05000000000000000000" pitchFamily="2" charset="2"/>
              <a:buChar char="l"/>
            </a:pPr>
            <a:endParaRPr lang="en-US" altLang="ja-JP" sz="2200" dirty="0" smtClean="0">
              <a:latin typeface="ＭＳ 明朝" panose="02020609040205080304" pitchFamily="17" charset="-128"/>
              <a:ea typeface="ＭＳ 明朝" panose="02020609040205080304" pitchFamily="17" charset="-128"/>
            </a:endParaRPr>
          </a:p>
          <a:p>
            <a:pPr marL="177800" lvl="0" indent="-177800">
              <a:lnSpc>
                <a:spcPct val="95000"/>
              </a:lnSpc>
              <a:spcBef>
                <a:spcPts val="1400"/>
              </a:spcBef>
              <a:buClr>
                <a:srgbClr val="0070C0"/>
              </a:buClr>
              <a:buFont typeface="Wingdings" panose="05000000000000000000" pitchFamily="2" charset="2"/>
              <a:buChar char="l"/>
            </a:pPr>
            <a:r>
              <a:rPr lang="ja-JP" altLang="en-US" sz="2200" dirty="0">
                <a:latin typeface="ＭＳ 明朝" panose="02020609040205080304" pitchFamily="17" charset="-128"/>
                <a:ea typeface="ＭＳ 明朝" panose="02020609040205080304" pitchFamily="17" charset="-128"/>
              </a:rPr>
              <a:t>南相馬市</a:t>
            </a:r>
            <a:r>
              <a:rPr lang="ja-JP" altLang="en-US" sz="2200" dirty="0" smtClean="0">
                <a:latin typeface="ＭＳ 明朝" panose="02020609040205080304" pitchFamily="17" charset="-128"/>
                <a:ea typeface="ＭＳ 明朝" panose="02020609040205080304" pitchFamily="17" charset="-128"/>
              </a:rPr>
              <a:t>から避難</a:t>
            </a:r>
            <a:r>
              <a:rPr lang="ja-JP" altLang="en-US" sz="2200" dirty="0">
                <a:latin typeface="ＭＳ 明朝" panose="02020609040205080304" pitchFamily="17" charset="-128"/>
                <a:ea typeface="ＭＳ 明朝" panose="02020609040205080304" pitchFamily="17" charset="-128"/>
              </a:rPr>
              <a:t>してきた原告の</a:t>
            </a:r>
            <a:r>
              <a:rPr lang="ja-JP" altLang="en-US" sz="2200" dirty="0">
                <a:latin typeface="ＭＳ ゴシック" panose="020B0609070205080204" pitchFamily="49" charset="-128"/>
                <a:ea typeface="ＭＳ ゴシック" panose="020B0609070205080204" pitchFamily="49" charset="-128"/>
              </a:rPr>
              <a:t>福島敦子</a:t>
            </a:r>
            <a:r>
              <a:rPr lang="ja-JP" altLang="en-US" sz="2200" dirty="0">
                <a:latin typeface="ＭＳ 明朝" panose="02020609040205080304" pitchFamily="17" charset="-128"/>
                <a:ea typeface="ＭＳ 明朝" panose="02020609040205080304" pitchFamily="17" charset="-128"/>
              </a:rPr>
              <a:t>さんは、</a:t>
            </a:r>
            <a:r>
              <a:rPr lang="ja-JP" altLang="en-US" sz="2200" dirty="0" smtClean="0">
                <a:latin typeface="ＭＳ 明朝" panose="02020609040205080304" pitchFamily="17" charset="-128"/>
                <a:ea typeface="ＭＳ 明朝" panose="02020609040205080304" pitchFamily="17" charset="-128"/>
              </a:rPr>
              <a:t>自宅庭</a:t>
            </a:r>
            <a:r>
              <a:rPr lang="ja-JP" altLang="en-US" sz="2200" dirty="0">
                <a:latin typeface="ＭＳ 明朝" panose="02020609040205080304" pitchFamily="17" charset="-128"/>
                <a:ea typeface="ＭＳ 明朝" panose="02020609040205080304" pitchFamily="17" charset="-128"/>
              </a:rPr>
              <a:t>の</a:t>
            </a:r>
            <a:r>
              <a:rPr lang="ja-JP" altLang="en-US" sz="2200" dirty="0" smtClean="0">
                <a:latin typeface="ＭＳ 明朝" panose="02020609040205080304" pitchFamily="17" charset="-128"/>
                <a:ea typeface="ＭＳ 明朝" panose="02020609040205080304" pitchFamily="17" charset="-128"/>
              </a:rPr>
              <a:t>土が入ったビンを示し</a:t>
            </a:r>
            <a:r>
              <a:rPr lang="en-US" altLang="ja-JP" sz="2200" dirty="0" smtClean="0">
                <a:latin typeface="ＭＳ 明朝" panose="02020609040205080304" pitchFamily="17" charset="-128"/>
                <a:ea typeface="ＭＳ 明朝" panose="02020609040205080304" pitchFamily="17" charset="-128"/>
              </a:rPr>
              <a:t>｢</a:t>
            </a:r>
            <a:r>
              <a:rPr lang="ja-JP" altLang="en-US" sz="2200" dirty="0">
                <a:latin typeface="ＭＳ 明朝" panose="02020609040205080304" pitchFamily="17" charset="-128"/>
                <a:ea typeface="ＭＳ 明朝" panose="02020609040205080304" pitchFamily="17" charset="-128"/>
              </a:rPr>
              <a:t>１平方メートル当たり</a:t>
            </a:r>
            <a:r>
              <a:rPr lang="en-US" altLang="ja-JP" sz="2200" dirty="0">
                <a:latin typeface="ＭＳ 明朝" panose="02020609040205080304" pitchFamily="17" charset="-128"/>
                <a:ea typeface="ＭＳ 明朝" panose="02020609040205080304" pitchFamily="17" charset="-128"/>
              </a:rPr>
              <a:t>93</a:t>
            </a:r>
            <a:r>
              <a:rPr lang="ja-JP" altLang="en-US" sz="2200" dirty="0">
                <a:latin typeface="ＭＳ 明朝" panose="02020609040205080304" pitchFamily="17" charset="-128"/>
                <a:ea typeface="ＭＳ 明朝" panose="02020609040205080304" pitchFamily="17" charset="-128"/>
              </a:rPr>
              <a:t>万</a:t>
            </a:r>
            <a:r>
              <a:rPr lang="ja-JP" altLang="en-US" sz="2200" dirty="0" smtClean="0">
                <a:latin typeface="ＭＳ 明朝" panose="02020609040205080304" pitchFamily="17" charset="-128"/>
                <a:ea typeface="ＭＳ 明朝" panose="02020609040205080304" pitchFamily="17" charset="-128"/>
              </a:rPr>
              <a:t>ベクレルです。</a:t>
            </a:r>
            <a:r>
              <a:rPr lang="ja-JP" altLang="en-US" sz="2200" dirty="0">
                <a:latin typeface="ＭＳ 明朝" panose="02020609040205080304" pitchFamily="17" charset="-128"/>
                <a:ea typeface="ＭＳ 明朝" panose="02020609040205080304" pitchFamily="17" charset="-128"/>
              </a:rPr>
              <a:t>チェルノブイリなら移住必要地域に当たる</a:t>
            </a:r>
            <a:r>
              <a:rPr lang="ja-JP" altLang="en-US" sz="2200" dirty="0" smtClean="0">
                <a:latin typeface="ＭＳ 明朝" panose="02020609040205080304" pitchFamily="17" charset="-128"/>
                <a:ea typeface="ＭＳ 明朝" panose="02020609040205080304" pitchFamily="17" charset="-128"/>
              </a:rPr>
              <a:t>レベル</a:t>
            </a:r>
            <a:r>
              <a:rPr lang="en-US" altLang="ja-JP" sz="2200" dirty="0" smtClean="0">
                <a:latin typeface="ＭＳ 明朝" panose="02020609040205080304" pitchFamily="17" charset="-128"/>
                <a:ea typeface="ＭＳ 明朝" panose="02020609040205080304" pitchFamily="17" charset="-128"/>
              </a:rPr>
              <a:t>｣</a:t>
            </a:r>
            <a:r>
              <a:rPr lang="ja-JP" altLang="en-US" sz="2200" dirty="0">
                <a:latin typeface="ＭＳ 明朝" panose="02020609040205080304" pitchFamily="17" charset="-128"/>
                <a:ea typeface="ＭＳ 明朝" panose="02020609040205080304" pitchFamily="17" charset="-128"/>
              </a:rPr>
              <a:t>と</a:t>
            </a:r>
            <a:r>
              <a:rPr lang="ja-JP" altLang="en-US" sz="2200" dirty="0" smtClean="0">
                <a:latin typeface="ＭＳ 明朝" panose="02020609040205080304" pitchFamily="17" charset="-128"/>
                <a:ea typeface="ＭＳ 明朝" panose="02020609040205080304" pitchFamily="17" charset="-128"/>
              </a:rPr>
              <a:t>述べました。</a:t>
            </a:r>
            <a:endPar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endParaRPr>
          </a:p>
        </p:txBody>
      </p:sp>
      <p:sp>
        <p:nvSpPr>
          <p:cNvPr id="3" name="正方形/長方形 2"/>
          <p:cNvSpPr/>
          <p:nvPr/>
        </p:nvSpPr>
        <p:spPr>
          <a:xfrm>
            <a:off x="4724400" y="7107728"/>
            <a:ext cx="5513294" cy="338554"/>
          </a:xfrm>
          <a:prstGeom prst="rect">
            <a:avLst/>
          </a:prstGeom>
        </p:spPr>
        <p:txBody>
          <a:bodyPr wrap="square">
            <a:spAutoFit/>
          </a:bodyPr>
          <a:lstStyle/>
          <a:p>
            <a:pPr lvl="0"/>
            <a:r>
              <a:rPr kumimoji="1" lang="en-US" altLang="ja-JP" sz="1600" dirty="0"/>
              <a:t>【</a:t>
            </a:r>
            <a:r>
              <a:rPr kumimoji="1" lang="en-US" altLang="ja-JP" sz="1600" dirty="0" smtClean="0"/>
              <a:t>No.</a:t>
            </a:r>
            <a:fld id="{47415979-B107-4501-A7AD-EDA088DACAF7}" type="slidenum">
              <a:rPr kumimoji="1" lang="en-US" altLang="ja-JP" sz="1600" smtClean="0"/>
              <a:t>25</a:t>
            </a:fld>
            <a:r>
              <a:rPr kumimoji="1" lang="en-US" altLang="ja-JP" sz="1600" dirty="0" smtClean="0"/>
              <a:t> </a:t>
            </a:r>
            <a:r>
              <a:rPr kumimoji="1" lang="ja-JP" altLang="en-US" sz="1600" dirty="0" smtClean="0"/>
              <a:t> </a:t>
            </a:r>
            <a:r>
              <a:rPr kumimoji="1" lang="en-US" altLang="ja-JP" sz="1600" dirty="0"/>
              <a:t>[2] </a:t>
            </a:r>
            <a:r>
              <a:rPr kumimoji="1" lang="ja-JP" altLang="en-US" sz="1600" dirty="0"/>
              <a:t>京都地裁における大飯原発差止訴訟</a:t>
            </a:r>
            <a:r>
              <a:rPr kumimoji="1" lang="ja-JP" altLang="en-US" sz="1600" dirty="0">
                <a:latin typeface="ＭＳ ゴシック" panose="020B0609070205080204" pitchFamily="49" charset="-128"/>
                <a:ea typeface="ＭＳ ゴシック" panose="020B0609070205080204" pitchFamily="49" charset="-128"/>
              </a:rPr>
              <a:t>の現状</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idx="4294967295"/>
          </p:nvPr>
        </p:nvSpPr>
        <p:spPr>
          <a:xfrm>
            <a:off x="116541" y="301625"/>
            <a:ext cx="9839222" cy="1262063"/>
          </a:xfrm>
          <a:prstGeom prst="rect">
            <a:avLst/>
          </a:prstGeom>
          <a:noFill/>
          <a:ln>
            <a:noFill/>
          </a:ln>
        </p:spPr>
        <p:txBody>
          <a:bodyPr lIns="0" tIns="38800" rIns="0" bIns="0" anchor="ctr" anchorCtr="0">
            <a:noAutofit/>
          </a:bodyPr>
          <a:lstStyle/>
          <a:p>
            <a:pPr lvl="0" algn="ctr">
              <a:buClr>
                <a:srgbClr val="3333FF"/>
              </a:buClr>
              <a:buSzPct val="25000"/>
            </a:pPr>
            <a:r>
              <a:rPr lang="en-US" sz="4400" b="0" i="0" u="none" strike="noStrike" cap="none" baseline="0" dirty="0" smtClean="0">
                <a:solidFill>
                  <a:srgbClr val="3333FF"/>
                </a:solidFill>
                <a:latin typeface="Arial"/>
                <a:ea typeface="Arial"/>
                <a:cs typeface="Arial"/>
                <a:sym typeface="Arial"/>
              </a:rPr>
              <a:t>第</a:t>
            </a:r>
            <a:r>
              <a:rPr lang="ja-JP" altLang="en-US" sz="4400" b="0" i="0" u="none" strike="noStrike" cap="none" baseline="0" dirty="0" smtClean="0">
                <a:solidFill>
                  <a:srgbClr val="3333FF"/>
                </a:solidFill>
                <a:latin typeface="Arial"/>
                <a:ea typeface="Arial"/>
                <a:cs typeface="Arial"/>
                <a:sym typeface="Arial"/>
              </a:rPr>
              <a:t>５</a:t>
            </a:r>
            <a:r>
              <a:rPr lang="en-US" sz="4400" b="0" i="0" u="none" strike="noStrike" cap="none" baseline="0" dirty="0" err="1" smtClean="0">
                <a:solidFill>
                  <a:srgbClr val="3333FF"/>
                </a:solidFill>
                <a:latin typeface="Arial"/>
                <a:ea typeface="Arial"/>
                <a:cs typeface="Arial"/>
                <a:sym typeface="Arial"/>
              </a:rPr>
              <a:t>回口頭弁論</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（2014</a:t>
            </a:r>
            <a:r>
              <a:rPr lang="en-US" sz="2600" b="0" i="0" u="none" strike="noStrike" cap="none" baseline="0" dirty="0" smtClean="0">
                <a:solidFill>
                  <a:srgbClr val="000000"/>
                </a:solidFill>
                <a:latin typeface="Arial"/>
                <a:ea typeface="Arial"/>
                <a:cs typeface="Arial"/>
                <a:sym typeface="Arial"/>
              </a:rPr>
              <a:t>年9月30日</a:t>
            </a:r>
            <a:r>
              <a:rPr lang="en-US" sz="2600" b="0" i="0" u="none" strike="noStrike" cap="none" baseline="0" dirty="0">
                <a:solidFill>
                  <a:srgbClr val="000000"/>
                </a:solidFill>
                <a:latin typeface="Arial"/>
                <a:ea typeface="Arial"/>
                <a:cs typeface="Arial"/>
                <a:sym typeface="Arial"/>
              </a:rPr>
              <a:t>）</a:t>
            </a:r>
          </a:p>
        </p:txBody>
      </p:sp>
      <p:sp>
        <p:nvSpPr>
          <p:cNvPr id="48" name="Shape 48"/>
          <p:cNvSpPr txBox="1">
            <a:spLocks noGrp="1"/>
          </p:cNvSpPr>
          <p:nvPr>
            <p:ph type="body" idx="4294967295"/>
          </p:nvPr>
        </p:nvSpPr>
        <p:spPr>
          <a:xfrm>
            <a:off x="116541" y="1768475"/>
            <a:ext cx="9839222" cy="4989513"/>
          </a:xfrm>
          <a:prstGeom prst="rect">
            <a:avLst/>
          </a:prstGeom>
          <a:noFill/>
          <a:ln>
            <a:noFill/>
          </a:ln>
        </p:spPr>
        <p:txBody>
          <a:bodyPr lIns="0" tIns="13850" rIns="0" bIns="0" anchor="t" anchorCtr="0">
            <a:noAutofit/>
          </a:bodyPr>
          <a:lstStyle/>
          <a:p>
            <a:pPr marL="177800" lvl="0" indent="-177800" algn="l">
              <a:lnSpc>
                <a:spcPct val="95000"/>
              </a:lnSpc>
              <a:spcAft>
                <a:spcPts val="0"/>
              </a:spcAft>
              <a:buClr>
                <a:srgbClr val="0070C0"/>
              </a:buClr>
              <a:buFont typeface="Wingdings" panose="05000000000000000000" pitchFamily="2" charset="2"/>
              <a:buChar char="l"/>
            </a:pPr>
            <a:r>
              <a:rPr lang="ja-JP" altLang="en-US" sz="2200" dirty="0">
                <a:latin typeface="ＭＳ 明朝" panose="02020609040205080304" pitchFamily="17" charset="-128"/>
                <a:ea typeface="ＭＳ 明朝" panose="02020609040205080304" pitchFamily="17" charset="-128"/>
              </a:rPr>
              <a:t>弁護士４人が新規制基準の問題点について要旨を陳述、原告２人が福島第一原発の被害実態や</a:t>
            </a:r>
            <a:r>
              <a:rPr lang="ja-JP" altLang="en-US" sz="2200" dirty="0" smtClean="0">
                <a:latin typeface="ＭＳ 明朝" panose="02020609040205080304" pitchFamily="17" charset="-128"/>
                <a:ea typeface="ＭＳ 明朝" panose="02020609040205080304" pitchFamily="17" charset="-128"/>
              </a:rPr>
              <a:t>地域、都市</a:t>
            </a:r>
            <a:r>
              <a:rPr lang="ja-JP" altLang="en-US" sz="2200" dirty="0">
                <a:latin typeface="ＭＳ 明朝" panose="02020609040205080304" pitchFamily="17" charset="-128"/>
                <a:ea typeface="ＭＳ 明朝" panose="02020609040205080304" pitchFamily="17" charset="-128"/>
              </a:rPr>
              <a:t>計画に原発事故が欠落している問題などを訴えました</a:t>
            </a:r>
            <a:r>
              <a:rPr lang="ja-JP" altLang="en-US" sz="2200" dirty="0" smtClean="0">
                <a:latin typeface="ＭＳ 明朝" panose="02020609040205080304" pitchFamily="17" charset="-128"/>
                <a:ea typeface="ＭＳ 明朝" panose="02020609040205080304" pitchFamily="17" charset="-128"/>
              </a:rPr>
              <a:t>。</a:t>
            </a:r>
            <a:endParaRPr lang="en-US" altLang="ja-JP" sz="2200" dirty="0" smtClean="0">
              <a:latin typeface="ＭＳ 明朝" panose="02020609040205080304" pitchFamily="17" charset="-128"/>
              <a:ea typeface="ＭＳ 明朝" panose="02020609040205080304" pitchFamily="17" charset="-128"/>
            </a:endParaRPr>
          </a:p>
          <a:p>
            <a:pPr marL="177800" lvl="0" indent="-177800" algn="l">
              <a:lnSpc>
                <a:spcPct val="95000"/>
              </a:lnSpc>
              <a:spcAft>
                <a:spcPts val="0"/>
              </a:spcAft>
              <a:buClr>
                <a:srgbClr val="0070C0"/>
              </a:buClr>
              <a:buFont typeface="Wingdings" panose="05000000000000000000" pitchFamily="2" charset="2"/>
              <a:buChar char="l"/>
            </a:pPr>
            <a:endParaRPr lang="en-US" altLang="ja-JP" sz="2200" dirty="0" smtClean="0">
              <a:latin typeface="ＭＳ 明朝" panose="02020609040205080304" pitchFamily="17" charset="-128"/>
              <a:ea typeface="ＭＳ 明朝" panose="02020609040205080304" pitchFamily="17" charset="-128"/>
            </a:endParaRPr>
          </a:p>
          <a:p>
            <a:pPr marL="177800" lvl="0" indent="-177800" algn="l">
              <a:lnSpc>
                <a:spcPct val="95000"/>
              </a:lnSpc>
              <a:spcAft>
                <a:spcPts val="0"/>
              </a:spcAft>
              <a:buClr>
                <a:srgbClr val="0070C0"/>
              </a:buClr>
              <a:buFont typeface="Wingdings" panose="05000000000000000000" pitchFamily="2" charset="2"/>
              <a:buChar char="l"/>
            </a:pPr>
            <a:r>
              <a:rPr lang="ja-JP" altLang="en-US" sz="2200" dirty="0" smtClean="0">
                <a:latin typeface="ＭＳ ゴシック" panose="020B0609070205080204" pitchFamily="49" charset="-128"/>
                <a:ea typeface="ＭＳ ゴシック" panose="020B0609070205080204" pitchFamily="49" charset="-128"/>
              </a:rPr>
              <a:t>広原</a:t>
            </a:r>
            <a:r>
              <a:rPr lang="ja-JP" altLang="en-US" sz="2200" dirty="0">
                <a:latin typeface="ＭＳ ゴシック" panose="020B0609070205080204" pitchFamily="49" charset="-128"/>
                <a:ea typeface="ＭＳ ゴシック" panose="020B0609070205080204" pitchFamily="49" charset="-128"/>
              </a:rPr>
              <a:t>盛明</a:t>
            </a:r>
            <a:r>
              <a:rPr lang="ja-JP" altLang="en-US" sz="2200" dirty="0">
                <a:latin typeface="ＭＳ 明朝" panose="02020609040205080304" pitchFamily="17" charset="-128"/>
                <a:ea typeface="ＭＳ 明朝" panose="02020609040205080304" pitchFamily="17" charset="-128"/>
              </a:rPr>
              <a:t>さん（京都府立大元学長</a:t>
            </a:r>
            <a:r>
              <a:rPr lang="ja-JP" altLang="en-US" sz="2200" dirty="0" smtClean="0">
                <a:latin typeface="ＭＳ 明朝" panose="02020609040205080304" pitchFamily="17" charset="-128"/>
                <a:ea typeface="ＭＳ 明朝" panose="02020609040205080304" pitchFamily="17" charset="-128"/>
              </a:rPr>
              <a:t>）は、国土</a:t>
            </a:r>
            <a:r>
              <a:rPr lang="ja-JP" altLang="en-US" sz="2200" dirty="0">
                <a:latin typeface="ＭＳ 明朝" panose="02020609040205080304" pitchFamily="17" charset="-128"/>
                <a:ea typeface="ＭＳ 明朝" panose="02020609040205080304" pitchFamily="17" charset="-128"/>
              </a:rPr>
              <a:t>開発計画に原発の立地による災害の問題がまったく欠落している</a:t>
            </a:r>
            <a:r>
              <a:rPr lang="ja-JP" altLang="en-US" sz="2200" dirty="0" smtClean="0">
                <a:latin typeface="ＭＳ 明朝" panose="02020609040205080304" pitchFamily="17" charset="-128"/>
                <a:ea typeface="ＭＳ 明朝" panose="02020609040205080304" pitchFamily="17" charset="-128"/>
              </a:rPr>
              <a:t>ことを指摘。</a:t>
            </a:r>
            <a:r>
              <a:rPr lang="ja-JP" altLang="en-US" sz="2200" dirty="0">
                <a:latin typeface="ＭＳ 明朝" panose="02020609040205080304" pitchFamily="17" charset="-128"/>
                <a:ea typeface="ＭＳ 明朝" panose="02020609040205080304" pitchFamily="17" charset="-128"/>
              </a:rPr>
              <a:t>国土交通省</a:t>
            </a:r>
            <a:r>
              <a:rPr lang="ja-JP" altLang="en-US" sz="2200" dirty="0" smtClean="0">
                <a:latin typeface="ＭＳ 明朝" panose="02020609040205080304" pitchFamily="17" charset="-128"/>
                <a:ea typeface="ＭＳ 明朝" panose="02020609040205080304" pitchFamily="17" charset="-128"/>
              </a:rPr>
              <a:t>の「国土</a:t>
            </a:r>
            <a:r>
              <a:rPr lang="ja-JP" altLang="en-US" sz="2200" dirty="0">
                <a:latin typeface="ＭＳ 明朝" panose="02020609040205080304" pitchFamily="17" charset="-128"/>
                <a:ea typeface="ＭＳ 明朝" panose="02020609040205080304" pitchFamily="17" charset="-128"/>
              </a:rPr>
              <a:t>グランドデザイン</a:t>
            </a:r>
            <a:r>
              <a:rPr lang="en-US" altLang="ja-JP" sz="2200" dirty="0" smtClean="0">
                <a:latin typeface="ＭＳ 明朝" panose="02020609040205080304" pitchFamily="17" charset="-128"/>
                <a:ea typeface="ＭＳ 明朝" panose="02020609040205080304" pitchFamily="17" charset="-128"/>
              </a:rPr>
              <a:t>2050</a:t>
            </a:r>
            <a:r>
              <a:rPr lang="ja-JP" altLang="en-US" sz="2200" dirty="0" smtClean="0">
                <a:latin typeface="ＭＳ 明朝" panose="02020609040205080304" pitchFamily="17" charset="-128"/>
                <a:ea typeface="ＭＳ 明朝" panose="02020609040205080304" pitchFamily="17" charset="-128"/>
              </a:rPr>
              <a:t>」で</a:t>
            </a:r>
            <a:r>
              <a:rPr lang="ja-JP" altLang="en-US" sz="2200" dirty="0">
                <a:latin typeface="ＭＳ 明朝" panose="02020609040205080304" pitchFamily="17" charset="-128"/>
                <a:ea typeface="ＭＳ 明朝" panose="02020609040205080304" pitchFamily="17" charset="-128"/>
              </a:rPr>
              <a:t>は、原発</a:t>
            </a:r>
            <a:r>
              <a:rPr lang="ja-JP" altLang="en-US" sz="2200" dirty="0" smtClean="0">
                <a:latin typeface="ＭＳ 明朝" panose="02020609040205080304" pitchFamily="17" charset="-128"/>
                <a:ea typeface="ＭＳ 明朝" panose="02020609040205080304" pitchFamily="17" charset="-128"/>
              </a:rPr>
              <a:t>災害、原発</a:t>
            </a:r>
            <a:r>
              <a:rPr lang="ja-JP" altLang="en-US" sz="2200" dirty="0">
                <a:latin typeface="ＭＳ 明朝" panose="02020609040205080304" pitchFamily="17" charset="-128"/>
                <a:ea typeface="ＭＳ 明朝" panose="02020609040205080304" pitchFamily="17" charset="-128"/>
              </a:rPr>
              <a:t>問題に関する記述が一切ない。</a:t>
            </a:r>
            <a:r>
              <a:rPr lang="en-US" altLang="ja-JP" sz="2200" dirty="0" smtClean="0">
                <a:latin typeface="ＭＳ 明朝" panose="02020609040205080304" pitchFamily="17" charset="-128"/>
                <a:ea typeface="ＭＳ 明朝" panose="02020609040205080304" pitchFamily="17" charset="-128"/>
              </a:rPr>
              <a:t>3</a:t>
            </a:r>
            <a:r>
              <a:rPr lang="ja-JP" altLang="en-US" sz="2200" dirty="0" err="1" smtClean="0">
                <a:latin typeface="ＭＳ 明朝" panose="02020609040205080304" pitchFamily="17" charset="-128"/>
                <a:ea typeface="ＭＳ 明朝" panose="02020609040205080304" pitchFamily="17" charset="-128"/>
              </a:rPr>
              <a:t>、</a:t>
            </a:r>
            <a:r>
              <a:rPr lang="en-US" altLang="ja-JP" sz="2200" dirty="0" smtClean="0">
                <a:latin typeface="ＭＳ 明朝" panose="02020609040205080304" pitchFamily="17" charset="-128"/>
                <a:ea typeface="ＭＳ 明朝" panose="02020609040205080304" pitchFamily="17" charset="-128"/>
              </a:rPr>
              <a:t>11</a:t>
            </a:r>
            <a:r>
              <a:rPr lang="ja-JP" altLang="en-US" sz="2200" dirty="0">
                <a:latin typeface="ＭＳ 明朝" panose="02020609040205080304" pitchFamily="17" charset="-128"/>
                <a:ea typeface="ＭＳ 明朝" panose="02020609040205080304" pitchFamily="17" charset="-128"/>
              </a:rPr>
              <a:t>以後、国土計画を考えるにあたっては原発問題をどう扱うかが最大のテーマの</a:t>
            </a:r>
            <a:r>
              <a:rPr lang="ja-JP" altLang="en-US" sz="2200" dirty="0" smtClean="0">
                <a:latin typeface="ＭＳ 明朝" panose="02020609040205080304" pitchFamily="17" charset="-128"/>
                <a:ea typeface="ＭＳ 明朝" panose="02020609040205080304" pitchFamily="17" charset="-128"/>
              </a:rPr>
              <a:t>はずと主張しました。</a:t>
            </a:r>
            <a:endParaRPr lang="en-US" altLang="ja-JP" sz="2200" dirty="0" smtClean="0">
              <a:latin typeface="ＭＳ 明朝" panose="02020609040205080304" pitchFamily="17" charset="-128"/>
              <a:ea typeface="ＭＳ 明朝" panose="02020609040205080304" pitchFamily="17" charset="-128"/>
            </a:endParaRPr>
          </a:p>
          <a:p>
            <a:pPr marL="177800" lvl="0" indent="-177800" algn="l">
              <a:lnSpc>
                <a:spcPct val="95000"/>
              </a:lnSpc>
              <a:spcAft>
                <a:spcPts val="0"/>
              </a:spcAft>
              <a:buClr>
                <a:srgbClr val="0070C0"/>
              </a:buClr>
              <a:buFont typeface="Wingdings" panose="05000000000000000000" pitchFamily="2" charset="2"/>
              <a:buChar char="l"/>
            </a:pPr>
            <a:endParaRPr lang="en-US" altLang="ja-JP" sz="2200" dirty="0">
              <a:latin typeface="ＭＳ 明朝" panose="02020609040205080304" pitchFamily="17" charset="-128"/>
              <a:ea typeface="ＭＳ 明朝" panose="02020609040205080304" pitchFamily="17" charset="-128"/>
            </a:endParaRPr>
          </a:p>
          <a:p>
            <a:pPr marL="177800" lvl="0" indent="-177800" algn="l">
              <a:lnSpc>
                <a:spcPct val="95000"/>
              </a:lnSpc>
              <a:spcAft>
                <a:spcPts val="0"/>
              </a:spcAft>
              <a:buClr>
                <a:srgbClr val="0070C0"/>
              </a:buClr>
              <a:buFont typeface="Wingdings" panose="05000000000000000000" pitchFamily="2" charset="2"/>
              <a:buChar char="l"/>
            </a:pPr>
            <a:r>
              <a:rPr lang="ja-JP" altLang="en-US" sz="2200" dirty="0" smtClean="0">
                <a:latin typeface="ＭＳ 明朝" panose="02020609040205080304" pitchFamily="17" charset="-128"/>
                <a:ea typeface="ＭＳ 明朝" panose="02020609040205080304" pitchFamily="17" charset="-128"/>
              </a:rPr>
              <a:t>郡山市から避難してきた原告の</a:t>
            </a:r>
            <a:r>
              <a:rPr lang="ja-JP" altLang="en-US" sz="2200" dirty="0" smtClean="0">
                <a:latin typeface="ＭＳ ゴシック" panose="020B0609070205080204" pitchFamily="49" charset="-128"/>
                <a:ea typeface="ＭＳ ゴシック" panose="020B0609070205080204" pitchFamily="49" charset="-128"/>
              </a:rPr>
              <a:t>萩原</a:t>
            </a:r>
            <a:r>
              <a:rPr lang="ja-JP" altLang="en-US" sz="2200" dirty="0">
                <a:latin typeface="ＭＳ ゴシック" panose="020B0609070205080204" pitchFamily="49" charset="-128"/>
                <a:ea typeface="ＭＳ ゴシック" panose="020B0609070205080204" pitchFamily="49" charset="-128"/>
              </a:rPr>
              <a:t>ゆきみ</a:t>
            </a:r>
            <a:r>
              <a:rPr lang="ja-JP" altLang="en-US" sz="2200" dirty="0" smtClean="0">
                <a:latin typeface="ＭＳ 明朝" panose="02020609040205080304" pitchFamily="17" charset="-128"/>
                <a:ea typeface="ＭＳ 明朝" panose="02020609040205080304" pitchFamily="17" charset="-128"/>
              </a:rPr>
              <a:t>さんは</a:t>
            </a:r>
            <a:r>
              <a:rPr lang="ja-JP" altLang="en-US" sz="2400" dirty="0" smtClean="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2012</a:t>
            </a:r>
            <a:r>
              <a:rPr lang="ja-JP" altLang="en-US" sz="2400" dirty="0">
                <a:latin typeface="ＭＳ 明朝" panose="02020609040205080304" pitchFamily="17" charset="-128"/>
                <a:ea typeface="ＭＳ 明朝" panose="02020609040205080304" pitchFamily="17" charset="-128"/>
              </a:rPr>
              <a:t>年夏休み</a:t>
            </a:r>
            <a:r>
              <a:rPr lang="ja-JP" altLang="en-US" sz="2400" dirty="0" smtClean="0">
                <a:latin typeface="ＭＳ 明朝" panose="02020609040205080304" pitchFamily="17" charset="-128"/>
                <a:ea typeface="ＭＳ 明朝" panose="02020609040205080304" pitchFamily="17" charset="-128"/>
              </a:rPr>
              <a:t>に子ら３人で自宅</a:t>
            </a:r>
            <a:r>
              <a:rPr lang="ja-JP" altLang="en-US" sz="2400" dirty="0">
                <a:latin typeface="ＭＳ 明朝" panose="02020609040205080304" pitchFamily="17" charset="-128"/>
                <a:ea typeface="ＭＳ 明朝" panose="02020609040205080304" pitchFamily="17" charset="-128"/>
              </a:rPr>
              <a:t>へ帰った。掃除をしたりしたが、子どもも私も鼻血を出した。京都に帰ったら</a:t>
            </a:r>
            <a:r>
              <a:rPr lang="ja-JP" altLang="en-US" sz="2400" dirty="0" smtClean="0">
                <a:latin typeface="ＭＳ 明朝" panose="02020609040205080304" pitchFamily="17" charset="-128"/>
                <a:ea typeface="ＭＳ 明朝" panose="02020609040205080304" pitchFamily="17" charset="-128"/>
              </a:rPr>
              <a:t>やんだ」ことなど、放射能の恐ろしさを語りました</a:t>
            </a:r>
            <a:r>
              <a:rPr lang="ja-JP" altLang="en-US" sz="2400" dirty="0" smtClean="0"/>
              <a:t>。</a:t>
            </a:r>
            <a:endParaRPr lang="en-US" sz="2200" b="0" i="0" u="none" strike="noStrike" cap="none" baseline="0" dirty="0">
              <a:solidFill>
                <a:srgbClr val="000000"/>
              </a:solidFill>
              <a:latin typeface="ＭＳ 明朝" panose="02020609040205080304" pitchFamily="17" charset="-128"/>
              <a:ea typeface="ＭＳ 明朝" panose="02020609040205080304" pitchFamily="17" charset="-128"/>
              <a:cs typeface="Times New Roman"/>
              <a:sym typeface="Times New Roman"/>
            </a:endParaRPr>
          </a:p>
        </p:txBody>
      </p:sp>
      <p:sp>
        <p:nvSpPr>
          <p:cNvPr id="3" name="正方形/長方形 2"/>
          <p:cNvSpPr/>
          <p:nvPr/>
        </p:nvSpPr>
        <p:spPr>
          <a:xfrm>
            <a:off x="4733365" y="7109192"/>
            <a:ext cx="5477435" cy="338554"/>
          </a:xfrm>
          <a:prstGeom prst="rect">
            <a:avLst/>
          </a:prstGeom>
        </p:spPr>
        <p:txBody>
          <a:bodyPr wrap="square">
            <a:spAutoFit/>
          </a:bodyPr>
          <a:lstStyle/>
          <a:p>
            <a:pPr lvl="0"/>
            <a:r>
              <a:rPr kumimoji="1" lang="en-US" altLang="ja-JP" sz="1600" dirty="0"/>
              <a:t>【</a:t>
            </a:r>
            <a:r>
              <a:rPr kumimoji="1" lang="en-US" altLang="ja-JP" sz="1600" dirty="0" smtClean="0"/>
              <a:t>No.</a:t>
            </a:r>
            <a:fld id="{EA99ECCE-FF30-4D00-A924-E05897C45587}" type="slidenum">
              <a:rPr kumimoji="1" lang="en-US" altLang="ja-JP" sz="1600" smtClean="0"/>
              <a:t>26</a:t>
            </a:fld>
            <a:r>
              <a:rPr kumimoji="1" lang="en-US" altLang="ja-JP" sz="1600" dirty="0" smtClean="0"/>
              <a:t> </a:t>
            </a:r>
            <a:r>
              <a:rPr kumimoji="1" lang="ja-JP" altLang="en-US" sz="1600" dirty="0" smtClean="0"/>
              <a:t> </a:t>
            </a:r>
            <a:r>
              <a:rPr kumimoji="1" lang="en-US" altLang="ja-JP" sz="1600" dirty="0"/>
              <a:t>[2] </a:t>
            </a:r>
            <a:r>
              <a:rPr kumimoji="1" lang="ja-JP" altLang="en-US" sz="1600" dirty="0"/>
              <a:t>京都地裁における大飯原発差止訴訟</a:t>
            </a:r>
            <a:r>
              <a:rPr kumimoji="1" lang="ja-JP" altLang="en-US" sz="1600" dirty="0">
                <a:latin typeface="ＭＳ ゴシック" panose="020B0609070205080204" pitchFamily="49" charset="-128"/>
                <a:ea typeface="ＭＳ ゴシック" panose="020B0609070205080204" pitchFamily="49" charset="-128"/>
              </a:rPr>
              <a:t>の現状</a:t>
            </a:r>
            <a:r>
              <a:rPr kumimoji="1" lang="en-US" altLang="ja-JP" sz="1600" dirty="0"/>
              <a:t>】</a:t>
            </a:r>
            <a:endParaRPr kumimoji="1" lang="ja-JP" altLang="en-US" sz="1600" dirty="0"/>
          </a:p>
        </p:txBody>
      </p:sp>
    </p:spTree>
    <p:extLst>
      <p:ext uri="{BB962C8B-B14F-4D97-AF65-F5344CB8AC3E}">
        <p14:creationId xmlns:p14="http://schemas.microsoft.com/office/powerpoint/2010/main" val="2175263142"/>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125506" y="301625"/>
            <a:ext cx="9839588" cy="1262063"/>
          </a:xfrm>
          <a:prstGeom prst="rect">
            <a:avLst/>
          </a:prstGeom>
          <a:noFill/>
          <a:ln>
            <a:noFill/>
          </a:ln>
        </p:spPr>
        <p:txBody>
          <a:bodyPr lIns="0" tIns="282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3200" b="0" i="0" u="none" strike="noStrike" cap="none" baseline="0" dirty="0" err="1" smtClean="0">
                <a:solidFill>
                  <a:srgbClr val="3333FF"/>
                </a:solidFill>
                <a:latin typeface="Arial"/>
                <a:ea typeface="Arial"/>
                <a:cs typeface="Arial"/>
                <a:sym typeface="Arial"/>
              </a:rPr>
              <a:t>京都</a:t>
            </a:r>
            <a:r>
              <a:rPr lang="en-US" sz="3200" b="0" i="0" u="none" strike="noStrike" cap="none" baseline="0" dirty="0" smtClean="0">
                <a:solidFill>
                  <a:srgbClr val="3333FF"/>
                </a:solidFill>
                <a:latin typeface="Arial"/>
                <a:ea typeface="Arial"/>
                <a:cs typeface="Arial"/>
                <a:sym typeface="Arial"/>
              </a:rPr>
              <a:t> </a:t>
            </a:r>
            <a:r>
              <a:rPr lang="ja-JP" altLang="en-US" sz="3200" b="0" i="0" u="none" strike="noStrike" cap="none" baseline="0" dirty="0" smtClean="0">
                <a:solidFill>
                  <a:srgbClr val="3333FF"/>
                </a:solidFill>
                <a:latin typeface="Arial"/>
                <a:ea typeface="Arial"/>
                <a:cs typeface="Arial"/>
                <a:sym typeface="Arial"/>
              </a:rPr>
              <a:t>脱原発 原告団</a:t>
            </a:r>
            <a:r>
              <a:rPr lang="en-US" sz="4400" b="0" i="0" u="none" strike="noStrike" cap="none" baseline="0" dirty="0">
                <a:solidFill>
                  <a:srgbClr val="3333FF"/>
                </a:solidFill>
                <a:latin typeface="Arial"/>
                <a:ea typeface="Arial"/>
                <a:cs typeface="Arial"/>
                <a:sym typeface="Arial"/>
              </a:rPr>
              <a:t/>
            </a:r>
            <a:br>
              <a:rPr lang="en-US" sz="4400" b="0" i="0" u="none" strike="noStrike" cap="none" baseline="0" dirty="0">
                <a:solidFill>
                  <a:srgbClr val="3333FF"/>
                </a:solidFill>
                <a:latin typeface="Arial"/>
                <a:ea typeface="Arial"/>
                <a:cs typeface="Arial"/>
                <a:sym typeface="Arial"/>
              </a:rPr>
            </a:br>
            <a:r>
              <a:rPr lang="ja-JP" altLang="en-US" sz="4400" b="0" i="0" u="none" strike="noStrike" cap="none" baseline="0" dirty="0" smtClean="0">
                <a:solidFill>
                  <a:srgbClr val="3333FF"/>
                </a:solidFill>
                <a:latin typeface="Arial"/>
                <a:ea typeface="Arial"/>
                <a:cs typeface="Arial"/>
                <a:sym typeface="Arial"/>
              </a:rPr>
              <a:t>原告団と世話人会</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125506" y="1768475"/>
            <a:ext cx="9955119" cy="4989513"/>
          </a:xfrm>
          <a:prstGeom prst="rect">
            <a:avLst/>
          </a:prstGeom>
          <a:noFill/>
          <a:ln>
            <a:noFill/>
          </a:ln>
        </p:spPr>
        <p:txBody>
          <a:bodyPr lIns="0" tIns="28200" rIns="0" bIns="0" anchor="t" anchorCtr="0">
            <a:noAutofit/>
          </a:bodyPr>
          <a:lstStyle/>
          <a:p>
            <a:pPr marL="0" indent="0">
              <a:buNone/>
            </a:pPr>
            <a:r>
              <a:rPr lang="ja-JP" altLang="en-US" sz="2800" dirty="0" smtClean="0">
                <a:solidFill>
                  <a:schemeClr val="accent2"/>
                </a:solidFill>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原告団</a:t>
            </a:r>
            <a:endParaRPr lang="ja-JP" altLang="en-US" sz="2800" dirty="0">
              <a:latin typeface="ＭＳ ゴシック" panose="020B0609070205080204" pitchFamily="49" charset="-128"/>
              <a:ea typeface="ＭＳ ゴシック" panose="020B0609070205080204" pitchFamily="49" charset="-128"/>
            </a:endParaRPr>
          </a:p>
          <a:p>
            <a:pPr>
              <a:buClr>
                <a:srgbClr val="0070C0"/>
              </a:buClr>
              <a:buSzPct val="80000"/>
              <a:buFont typeface="Wingdings" panose="05000000000000000000" pitchFamily="2" charset="2"/>
              <a:buChar char="l"/>
            </a:pPr>
            <a:r>
              <a:rPr lang="ja-JP" altLang="en-US" sz="2400" dirty="0" smtClean="0">
                <a:solidFill>
                  <a:srgbClr val="000000"/>
                </a:solidFill>
                <a:latin typeface="ＭＳ 明朝" panose="02020609040205080304" pitchFamily="17" charset="-128"/>
                <a:ea typeface="ＭＳ 明朝" panose="02020609040205080304" pitchFamily="17" charset="-128"/>
                <a:sym typeface="Arial"/>
              </a:rPr>
              <a:t>大飯原発差止訴訟</a:t>
            </a:r>
            <a:r>
              <a:rPr lang="en-US" altLang="ja-JP" sz="2400" dirty="0" smtClean="0">
                <a:solidFill>
                  <a:srgbClr val="000000"/>
                </a:solidFill>
                <a:latin typeface="ＭＳ 明朝" panose="02020609040205080304" pitchFamily="17" charset="-128"/>
                <a:ea typeface="ＭＳ 明朝" panose="02020609040205080304" pitchFamily="17" charset="-128"/>
                <a:sym typeface="Arial"/>
              </a:rPr>
              <a:t>…2012年</a:t>
            </a:r>
            <a:r>
              <a:rPr lang="en-US" altLang="ja-JP" sz="2400" dirty="0">
                <a:solidFill>
                  <a:srgbClr val="000000"/>
                </a:solidFill>
                <a:latin typeface="ＭＳ 明朝" panose="02020609040205080304" pitchFamily="17" charset="-128"/>
                <a:ea typeface="ＭＳ 明朝" panose="02020609040205080304" pitchFamily="17" charset="-128"/>
                <a:sym typeface="Arial"/>
              </a:rPr>
              <a:t>11</a:t>
            </a:r>
            <a:r>
              <a:rPr lang="en-US" altLang="ja-JP" sz="2400" dirty="0" smtClean="0">
                <a:solidFill>
                  <a:srgbClr val="000000"/>
                </a:solidFill>
                <a:latin typeface="ＭＳ 明朝" panose="02020609040205080304" pitchFamily="17" charset="-128"/>
                <a:ea typeface="ＭＳ 明朝" panose="02020609040205080304" pitchFamily="17" charset="-128"/>
                <a:sym typeface="Arial"/>
              </a:rPr>
              <a:t>月</a:t>
            </a:r>
            <a:r>
              <a:rPr lang="ja-JP" altLang="en-US" sz="2400" dirty="0" err="1" smtClean="0">
                <a:solidFill>
                  <a:srgbClr val="000000"/>
                </a:solidFill>
                <a:latin typeface="ＭＳ 明朝" panose="02020609040205080304" pitchFamily="17" charset="-128"/>
                <a:ea typeface="ＭＳ 明朝" panose="02020609040205080304" pitchFamily="17" charset="-128"/>
                <a:sym typeface="Arial"/>
              </a:rPr>
              <a:t>、</a:t>
            </a:r>
            <a:r>
              <a:rPr lang="en-US" altLang="ja-JP" sz="2400" dirty="0" smtClean="0">
                <a:latin typeface="ＭＳ 明朝" panose="02020609040205080304" pitchFamily="17" charset="-128"/>
                <a:ea typeface="$ＪＳ明朝" panose="04030B090D0B02020403" pitchFamily="17" charset="-128"/>
                <a:sym typeface="Arial"/>
              </a:rPr>
              <a:t>1107</a:t>
            </a:r>
            <a:r>
              <a:rPr lang="en-US" altLang="ja-JP" sz="2400" dirty="0">
                <a:latin typeface="ＭＳ 明朝" panose="02020609040205080304" pitchFamily="17" charset="-128"/>
                <a:ea typeface="$ＪＳ明朝" panose="04030B090D0B02020403" pitchFamily="17" charset="-128"/>
                <a:sym typeface="Arial"/>
              </a:rPr>
              <a:t>名</a:t>
            </a:r>
            <a:r>
              <a:rPr lang="ja-JP" altLang="en-US" sz="2400" dirty="0">
                <a:solidFill>
                  <a:srgbClr val="000000"/>
                </a:solidFill>
                <a:latin typeface="ＭＳ 明朝" panose="02020609040205080304" pitchFamily="17" charset="-128"/>
                <a:ea typeface="ＭＳ 明朝" panose="02020609040205080304" pitchFamily="17" charset="-128"/>
                <a:sym typeface="Arial"/>
              </a:rPr>
              <a:t>の原告で</a:t>
            </a:r>
            <a:r>
              <a:rPr lang="en-US" altLang="ja-JP" sz="2400" dirty="0" err="1">
                <a:solidFill>
                  <a:srgbClr val="000000"/>
                </a:solidFill>
                <a:latin typeface="ＭＳ 明朝" panose="02020609040205080304" pitchFamily="17" charset="-128"/>
                <a:ea typeface="ＭＳ 明朝" panose="02020609040205080304" pitchFamily="17" charset="-128"/>
                <a:sym typeface="Arial"/>
              </a:rPr>
              <a:t>提訴</a:t>
            </a:r>
            <a:r>
              <a:rPr lang="ja-JP" altLang="en-US" sz="2400" dirty="0">
                <a:latin typeface="ＭＳ 明朝" panose="02020609040205080304" pitchFamily="17" charset="-128"/>
                <a:ea typeface="ＭＳ 明朝" panose="02020609040205080304" pitchFamily="17" charset="-128"/>
              </a:rPr>
              <a:t> </a:t>
            </a: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この原告は、すべて弁護団</a:t>
            </a:r>
            <a:r>
              <a:rPr lang="ja-JP" altLang="en-US" sz="1800" dirty="0" smtClean="0">
                <a:latin typeface="ＭＳ 明朝" panose="02020609040205080304" pitchFamily="17" charset="-128"/>
                <a:ea typeface="ＭＳ 明朝" panose="02020609040205080304" pitchFamily="17" charset="-128"/>
              </a:rPr>
              <a:t>（京都脱原発弁護団）</a:t>
            </a:r>
            <a:r>
              <a:rPr lang="ja-JP" altLang="en-US" sz="2400" dirty="0" smtClean="0">
                <a:latin typeface="ＭＳ 明朝" panose="02020609040205080304" pitchFamily="17" charset="-128"/>
                <a:ea typeface="ＭＳ 明朝" panose="02020609040205080304" pitchFamily="17" charset="-128"/>
              </a:rPr>
              <a:t>が募集。</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2013</a:t>
            </a:r>
            <a:r>
              <a:rPr lang="ja-JP" altLang="en-US" sz="2400" dirty="0" smtClean="0">
                <a:latin typeface="ＭＳ 明朝" panose="02020609040205080304" pitchFamily="17" charset="-128"/>
                <a:ea typeface="ＭＳ 明朝" panose="02020609040205080304" pitchFamily="17" charset="-128"/>
              </a:rPr>
              <a:t>年</a:t>
            </a:r>
            <a:r>
              <a:rPr lang="en-US" altLang="ja-JP" sz="2400" dirty="0">
                <a:latin typeface="ＭＳ 明朝" panose="02020609040205080304" pitchFamily="17" charset="-128"/>
                <a:ea typeface="ＭＳ 明朝" panose="02020609040205080304" pitchFamily="17" charset="-128"/>
              </a:rPr>
              <a:t>2</a:t>
            </a:r>
            <a:r>
              <a:rPr lang="ja-JP" altLang="en-US" sz="2400" dirty="0" smtClean="0">
                <a:latin typeface="ＭＳ 明朝" panose="02020609040205080304" pitchFamily="17" charset="-128"/>
                <a:ea typeface="ＭＳ 明朝" panose="02020609040205080304" pitchFamily="17" charset="-128"/>
              </a:rPr>
              <a:t>月</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原告の中から世話人会が形成されて、始動。</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2013</a:t>
            </a:r>
            <a:r>
              <a:rPr lang="ja-JP" altLang="en-US" sz="2400" dirty="0" smtClean="0">
                <a:latin typeface="ＭＳ 明朝" panose="02020609040205080304" pitchFamily="17" charset="-128"/>
                <a:ea typeface="ＭＳ 明朝" panose="02020609040205080304" pitchFamily="17" charset="-128"/>
              </a:rPr>
              <a:t>年</a:t>
            </a:r>
            <a:r>
              <a:rPr lang="en-US" altLang="ja-JP" sz="2400" dirty="0">
                <a:latin typeface="ＭＳ 明朝" panose="02020609040205080304" pitchFamily="17" charset="-128"/>
                <a:ea typeface="ＭＳ 明朝" panose="02020609040205080304" pitchFamily="17" charset="-128"/>
              </a:rPr>
              <a:t>6</a:t>
            </a:r>
            <a:r>
              <a:rPr lang="ja-JP" altLang="en-US" sz="2400" dirty="0" smtClean="0">
                <a:latin typeface="ＭＳ 明朝" panose="02020609040205080304" pitchFamily="17" charset="-128"/>
                <a:ea typeface="ＭＳ 明朝" panose="02020609040205080304" pitchFamily="17" charset="-128"/>
              </a:rPr>
              <a:t>月</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第</a:t>
            </a:r>
            <a:r>
              <a:rPr lang="en-US" altLang="ja-JP" sz="2400" dirty="0" smtClean="0">
                <a:latin typeface="ＭＳ 明朝" panose="02020609040205080304" pitchFamily="17" charset="-128"/>
                <a:ea typeface="ＭＳ 明朝" panose="02020609040205080304" pitchFamily="17" charset="-128"/>
              </a:rPr>
              <a:t>1</a:t>
            </a:r>
            <a:r>
              <a:rPr lang="ja-JP" altLang="en-US" sz="2400" dirty="0">
                <a:latin typeface="ＭＳ 明朝" panose="02020609040205080304" pitchFamily="17" charset="-128"/>
                <a:ea typeface="ＭＳ 明朝" panose="02020609040205080304" pitchFamily="17" charset="-128"/>
              </a:rPr>
              <a:t>回原告団</a:t>
            </a:r>
            <a:r>
              <a:rPr lang="ja-JP" altLang="en-US" sz="2400" dirty="0" smtClean="0">
                <a:latin typeface="ＭＳ 明朝" panose="02020609040205080304" pitchFamily="17" charset="-128"/>
                <a:ea typeface="ＭＳ 明朝" panose="02020609040205080304" pitchFamily="17" charset="-128"/>
              </a:rPr>
              <a:t>総会で、正式に発足。</a:t>
            </a:r>
            <a:r>
              <a:rPr lang="en-US" altLang="ja-JP" sz="2400" dirty="0">
                <a:latin typeface="ＭＳ 明朝" panose="02020609040205080304" pitchFamily="17" charset="-128"/>
                <a:ea typeface="ＭＳ 明朝" panose="02020609040205080304" pitchFamily="17" charset="-128"/>
              </a:rPr>
              <a:t/>
            </a:r>
            <a:br>
              <a:rPr lang="en-US" altLang="ja-JP" sz="2400" dirty="0">
                <a:latin typeface="ＭＳ 明朝" panose="02020609040205080304" pitchFamily="17" charset="-128"/>
                <a:ea typeface="ＭＳ 明朝" panose="02020609040205080304" pitchFamily="17" charset="-128"/>
              </a:rPr>
            </a:br>
            <a:r>
              <a:rPr lang="ja-JP" altLang="en-US" sz="1800" dirty="0" smtClean="0">
                <a:latin typeface="ＭＳ 明朝" panose="02020609040205080304" pitchFamily="17" charset="-128"/>
                <a:ea typeface="ＭＳ 明朝" panose="02020609040205080304" pitchFamily="17" charset="-128"/>
              </a:rPr>
              <a:t>（原告団長：竹本修三、原告団事務局長：吉田明生、世話人の確認）</a:t>
            </a:r>
            <a:endParaRPr lang="en-US" altLang="ja-JP" sz="1800" dirty="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2014</a:t>
            </a:r>
            <a:r>
              <a:rPr lang="ja-JP" altLang="en-US" sz="2400" dirty="0" smtClean="0">
                <a:latin typeface="ＭＳ 明朝" panose="02020609040205080304" pitchFamily="17" charset="-128"/>
                <a:ea typeface="ＭＳ 明朝" panose="02020609040205080304" pitchFamily="17" charset="-128"/>
              </a:rPr>
              <a:t>年</a:t>
            </a:r>
            <a:r>
              <a:rPr lang="en-US" altLang="ja-JP" sz="2400" dirty="0" smtClean="0">
                <a:latin typeface="ＭＳ 明朝" panose="02020609040205080304" pitchFamily="17" charset="-128"/>
                <a:ea typeface="ＭＳ 明朝" panose="02020609040205080304" pitchFamily="17" charset="-128"/>
              </a:rPr>
              <a:t>6</a:t>
            </a:r>
            <a:r>
              <a:rPr lang="ja-JP" altLang="en-US" sz="2400" dirty="0" smtClean="0">
                <a:latin typeface="ＭＳ 明朝" panose="02020609040205080304" pitchFamily="17" charset="-128"/>
                <a:ea typeface="ＭＳ 明朝" panose="02020609040205080304" pitchFamily="17" charset="-128"/>
              </a:rPr>
              <a:t>月</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第</a:t>
            </a:r>
            <a:r>
              <a:rPr lang="en-US" altLang="ja-JP" sz="2400" dirty="0" smtClean="0">
                <a:latin typeface="ＭＳ 明朝" panose="02020609040205080304" pitchFamily="17" charset="-128"/>
                <a:ea typeface="ＭＳ 明朝" panose="02020609040205080304" pitchFamily="17" charset="-128"/>
              </a:rPr>
              <a:t>2</a:t>
            </a:r>
            <a:r>
              <a:rPr lang="ja-JP" altLang="en-US" sz="2400" dirty="0" smtClean="0">
                <a:latin typeface="ＭＳ 明朝" panose="02020609040205080304" pitchFamily="17" charset="-128"/>
                <a:ea typeface="ＭＳ 明朝" panose="02020609040205080304" pitchFamily="17" charset="-128"/>
              </a:rPr>
              <a:t>回原告団総会。</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1800" dirty="0" smtClean="0">
                <a:latin typeface="ＭＳ 明朝" panose="02020609040205080304" pitchFamily="17" charset="-128"/>
                <a:ea typeface="ＭＳ 明朝" panose="02020609040205080304" pitchFamily="17" charset="-128"/>
              </a:rPr>
              <a:t>（事務局次長：林玉枝、山崎正彦）</a:t>
            </a:r>
            <a:r>
              <a:rPr lang="en-US" altLang="ja-JP" sz="1800" dirty="0" smtClean="0">
                <a:latin typeface="ＭＳ 明朝" panose="02020609040205080304" pitchFamily="17" charset="-128"/>
                <a:ea typeface="ＭＳ 明朝" panose="02020609040205080304" pitchFamily="17" charset="-128"/>
              </a:rPr>
              <a:t/>
            </a:r>
            <a:br>
              <a:rPr lang="en-US" altLang="ja-JP" sz="1800" dirty="0" smtClean="0">
                <a:latin typeface="ＭＳ 明朝" panose="02020609040205080304" pitchFamily="17" charset="-128"/>
                <a:ea typeface="ＭＳ 明朝" panose="02020609040205080304" pitchFamily="17" charset="-128"/>
              </a:rPr>
            </a:br>
            <a:endParaRPr lang="en-US" sz="1800" dirty="0" smtClean="0">
              <a:latin typeface="ＭＳ 明朝" panose="02020609040205080304" pitchFamily="17" charset="-128"/>
              <a:ea typeface="ＭＳ 明朝" panose="02020609040205080304" pitchFamily="17" charset="-128"/>
            </a:endParaRPr>
          </a:p>
          <a:p>
            <a:pPr marL="0" indent="0">
              <a:lnSpc>
                <a:spcPct val="93000"/>
              </a:lnSpc>
              <a:buClr>
                <a:srgbClr val="000000"/>
              </a:buClr>
              <a:buSzPct val="45000"/>
              <a:buNone/>
            </a:pPr>
            <a:r>
              <a:rPr lang="ja-JP" altLang="en-US" sz="2800" dirty="0" smtClean="0">
                <a:solidFill>
                  <a:schemeClr val="accent2"/>
                </a:solidFill>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世話人会</a:t>
            </a:r>
            <a:endParaRPr lang="ja-JP" altLang="en-US" sz="2800" dirty="0">
              <a:latin typeface="ＭＳ ゴシック" panose="020B0609070205080204" pitchFamily="49" charset="-128"/>
              <a:ea typeface="ＭＳ ゴシック" panose="020B0609070205080204" pitchFamily="49" charset="-128"/>
            </a:endParaRPr>
          </a:p>
          <a:p>
            <a:pPr lvl="0">
              <a:lnSpc>
                <a:spcPct val="80000"/>
              </a:lnSpc>
              <a:buClr>
                <a:srgbClr val="0070C0"/>
              </a:buClr>
              <a:buSzPct val="80000"/>
              <a:buFont typeface="Wingdings" panose="05000000000000000000" pitchFamily="2" charset="2"/>
              <a:buChar char="l"/>
            </a:pPr>
            <a:r>
              <a:rPr lang="ja-JP" altLang="en-US" sz="2400" dirty="0" smtClean="0">
                <a:latin typeface="ＭＳ ゴシック" panose="020B0609070205080204" pitchFamily="49" charset="-128"/>
                <a:ea typeface="ＭＳ ゴシック" panose="020B0609070205080204" pitchFamily="49" charset="-128"/>
              </a:rPr>
              <a:t>世話人</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現在は</a:t>
            </a:r>
            <a:r>
              <a:rPr lang="en-US" altLang="ja-JP" sz="2400" dirty="0" smtClean="0">
                <a:latin typeface="ＭＳ 明朝" panose="02020609040205080304" pitchFamily="17" charset="-128"/>
                <a:ea typeface="ＭＳ 明朝" panose="02020609040205080304" pitchFamily="17" charset="-128"/>
              </a:rPr>
              <a:t>18</a:t>
            </a:r>
            <a:r>
              <a:rPr lang="ja-JP" altLang="en-US" sz="2400" dirty="0" smtClean="0">
                <a:latin typeface="ＭＳ 明朝" panose="02020609040205080304" pitchFamily="17" charset="-128"/>
                <a:ea typeface="ＭＳ 明朝" panose="02020609040205080304" pitchFamily="17" charset="-128"/>
              </a:rPr>
              <a:t>名。随時、募集。　</a:t>
            </a:r>
            <a:endParaRPr 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endParaRPr>
          </a:p>
          <a:p>
            <a:pPr lvl="0">
              <a:lnSpc>
                <a:spcPct val="80000"/>
              </a:lnSpc>
              <a:spcBef>
                <a:spcPts val="1400"/>
              </a:spcBef>
              <a:buClr>
                <a:srgbClr val="0070C0"/>
              </a:buClr>
              <a:buSzPct val="80000"/>
              <a:buFont typeface="Wingdings" panose="05000000000000000000" pitchFamily="2" charset="2"/>
              <a:buChar char="l"/>
            </a:pPr>
            <a:r>
              <a:rPr lang="ja-JP" altLang="en-US" sz="2400" dirty="0" smtClean="0">
                <a:solidFill>
                  <a:schemeClr val="tx1"/>
                </a:solidFill>
                <a:latin typeface="ＭＳ ゴシック" panose="020B0609070205080204" pitchFamily="49" charset="-128"/>
                <a:ea typeface="ＭＳ ゴシック" panose="020B0609070205080204" pitchFamily="49" charset="-128"/>
              </a:rPr>
              <a:t>世話人会</a:t>
            </a:r>
            <a:r>
              <a:rPr lang="en-US" altLang="ja-JP" sz="2400" dirty="0" smtClean="0">
                <a:solidFill>
                  <a:schemeClr val="tx1"/>
                </a:solidFill>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毎月</a:t>
            </a:r>
            <a:r>
              <a:rPr lang="en-US" altLang="ja-JP" sz="2400" dirty="0">
                <a:latin typeface="ＭＳ 明朝" panose="02020609040205080304" pitchFamily="17" charset="-128"/>
                <a:ea typeface="ＭＳ 明朝" panose="02020609040205080304" pitchFamily="17" charset="-128"/>
              </a:rPr>
              <a:t>1</a:t>
            </a:r>
            <a:r>
              <a:rPr lang="ja-JP" altLang="en-US" sz="2400" dirty="0">
                <a:latin typeface="ＭＳ 明朝" panose="02020609040205080304" pitchFamily="17" charset="-128"/>
                <a:ea typeface="ＭＳ 明朝" panose="02020609040205080304" pitchFamily="17" charset="-128"/>
              </a:rPr>
              <a:t>回</a:t>
            </a:r>
            <a:r>
              <a:rPr lang="ja-JP" altLang="en-US" sz="2400" dirty="0" smtClean="0">
                <a:latin typeface="ＭＳ 明朝" panose="02020609040205080304" pitchFamily="17" charset="-128"/>
                <a:ea typeface="ＭＳ 明朝" panose="02020609040205080304" pitchFamily="17" charset="-128"/>
              </a:rPr>
              <a:t>、土曜に開催。弁護団から、弁護士</a:t>
            </a:r>
            <a:r>
              <a:rPr lang="en-US" altLang="ja-JP" sz="2400" dirty="0" smtClean="0">
                <a:latin typeface="ＭＳ 明朝" panose="02020609040205080304" pitchFamily="17" charset="-128"/>
                <a:ea typeface="ＭＳ 明朝" panose="02020609040205080304" pitchFamily="17" charset="-128"/>
              </a:rPr>
              <a:t>5</a:t>
            </a:r>
            <a:r>
              <a:rPr lang="ja-JP" altLang="en-US" sz="2400" dirty="0" smtClean="0">
                <a:latin typeface="ＭＳ 明朝" panose="02020609040205080304" pitchFamily="17" charset="-128"/>
                <a:ea typeface="ＭＳ 明朝" panose="02020609040205080304" pitchFamily="17" charset="-128"/>
              </a:rPr>
              <a:t>名も参加。</a:t>
            </a:r>
            <a:endParaRPr lang="en-US" altLang="ja-JP" sz="2400" dirty="0" smtClean="0">
              <a:latin typeface="ＭＳ 明朝" panose="02020609040205080304" pitchFamily="17" charset="-128"/>
              <a:ea typeface="ＭＳ 明朝" panose="02020609040205080304" pitchFamily="17" charset="-128"/>
            </a:endParaRPr>
          </a:p>
          <a:p>
            <a:pPr lvl="0">
              <a:lnSpc>
                <a:spcPct val="80000"/>
              </a:lnSpc>
              <a:spcBef>
                <a:spcPts val="1400"/>
              </a:spcBef>
              <a:buClr>
                <a:srgbClr val="0070C0"/>
              </a:buClr>
              <a:buSzPct val="80000"/>
              <a:buFont typeface="Wingdings" panose="05000000000000000000" pitchFamily="2" charset="2"/>
              <a:buChar char="l"/>
            </a:pPr>
            <a:r>
              <a:rPr lang="ja-JP" altLang="en-US" sz="2400" dirty="0" smtClean="0">
                <a:solidFill>
                  <a:schemeClr val="tx1"/>
                </a:solidFill>
                <a:latin typeface="ＭＳ ゴシック" panose="020B0609070205080204" pitchFamily="49" charset="-128"/>
                <a:ea typeface="ＭＳ ゴシック" panose="020B0609070205080204" pitchFamily="49" charset="-128"/>
              </a:rPr>
              <a:t>原告団</a:t>
            </a:r>
            <a:r>
              <a:rPr lang="en-US" altLang="ja-JP" sz="2400" dirty="0" smtClean="0">
                <a:solidFill>
                  <a:schemeClr val="tx1"/>
                </a:solidFill>
                <a:latin typeface="ＭＳ ゴシック" panose="020B0609070205080204" pitchFamily="49" charset="-128"/>
                <a:ea typeface="ＭＳ ゴシック" panose="020B0609070205080204" pitchFamily="49" charset="-128"/>
              </a:rPr>
              <a:t>Web</a:t>
            </a:r>
            <a:r>
              <a:rPr lang="ja-JP" altLang="en-US" sz="2400" dirty="0" smtClean="0">
                <a:solidFill>
                  <a:schemeClr val="tx1"/>
                </a:solidFill>
                <a:latin typeface="ＭＳ ゴシック" panose="020B0609070205080204" pitchFamily="49" charset="-128"/>
                <a:ea typeface="ＭＳ ゴシック" panose="020B0609070205080204" pitchFamily="49" charset="-128"/>
              </a:rPr>
              <a:t>→</a:t>
            </a:r>
            <a:r>
              <a:rPr lang="ja-JP" altLang="en-US" sz="2400" dirty="0" smtClean="0">
                <a:solidFill>
                  <a:schemeClr val="tx1"/>
                </a:solidFill>
                <a:latin typeface="ＭＳ 明朝" panose="02020609040205080304" pitchFamily="17" charset="-128"/>
                <a:ea typeface="ＭＳ 明朝" panose="02020609040205080304" pitchFamily="17" charset="-128"/>
              </a:rPr>
              <a:t>「京都脱原発原告団」。</a:t>
            </a:r>
            <a:r>
              <a:rPr lang="ja-JP" altLang="en-US" sz="2400" dirty="0" smtClean="0">
                <a:solidFill>
                  <a:schemeClr val="tx1"/>
                </a:solidFill>
                <a:latin typeface="ＭＳ ゴシック" panose="020B0609070205080204" pitchFamily="49" charset="-128"/>
                <a:ea typeface="ＭＳ ゴシック" panose="020B0609070205080204" pitchFamily="49" charset="-128"/>
              </a:rPr>
              <a:t>原告団</a:t>
            </a:r>
            <a:r>
              <a:rPr lang="en-US" altLang="ja-JP" sz="2400" dirty="0" smtClean="0">
                <a:solidFill>
                  <a:schemeClr val="tx1"/>
                </a:solidFill>
                <a:latin typeface="ＭＳ ゴシック" panose="020B0609070205080204" pitchFamily="49" charset="-128"/>
                <a:ea typeface="ＭＳ ゴシック" panose="020B0609070205080204" pitchFamily="49" charset="-128"/>
              </a:rPr>
              <a:t>ML</a:t>
            </a:r>
            <a:r>
              <a:rPr lang="ja-JP" altLang="en-US" sz="2400" dirty="0" smtClean="0">
                <a:solidFill>
                  <a:schemeClr val="tx1"/>
                </a:solidFill>
                <a:latin typeface="ＭＳ ゴシック" panose="020B0609070205080204" pitchFamily="49" charset="-128"/>
                <a:ea typeface="ＭＳ ゴシック" panose="020B0609070205080204" pitchFamily="49" charset="-128"/>
              </a:rPr>
              <a:t>→</a:t>
            </a:r>
            <a:r>
              <a:rPr lang="ja-JP" altLang="en-US" sz="2400" dirty="0" smtClean="0">
                <a:solidFill>
                  <a:schemeClr val="tx1"/>
                </a:solidFill>
                <a:latin typeface="ＭＳ 明朝" panose="02020609040205080304" pitchFamily="17" charset="-128"/>
                <a:ea typeface="ＭＳ 明朝" panose="02020609040205080304" pitchFamily="17" charset="-128"/>
              </a:rPr>
              <a:t>原告への連絡用。</a:t>
            </a:r>
            <a:endParaRPr lang="en-US" altLang="ja-JP" sz="2400" dirty="0" smtClean="0">
              <a:solidFill>
                <a:schemeClr val="tx1"/>
              </a:solidFill>
              <a:latin typeface="ＭＳ 明朝" panose="02020609040205080304" pitchFamily="17" charset="-128"/>
              <a:ea typeface="ＭＳ 明朝" panose="02020609040205080304" pitchFamily="17" charset="-128"/>
            </a:endParaRPr>
          </a:p>
          <a:p>
            <a:pPr lvl="0">
              <a:lnSpc>
                <a:spcPct val="93000"/>
              </a:lnSpc>
              <a:spcBef>
                <a:spcPts val="1400"/>
              </a:spcBef>
              <a:buClr>
                <a:srgbClr val="0070C0"/>
              </a:buClr>
              <a:buFont typeface="Wingdings" panose="05000000000000000000" pitchFamily="2" charset="2"/>
              <a:buChar char="l"/>
            </a:pPr>
            <a:endParaRPr lang="en-US" altLang="ja-JP" sz="2400" dirty="0" smtClean="0">
              <a:solidFill>
                <a:schemeClr val="tx1"/>
              </a:solidFill>
              <a:latin typeface="ＭＳ 明朝" panose="02020609040205080304" pitchFamily="17" charset="-128"/>
              <a:ea typeface="ＭＳ 明朝" panose="02020609040205080304" pitchFamily="17" charset="-128"/>
            </a:endParaRPr>
          </a:p>
          <a:p>
            <a:pPr marL="101600" lvl="0">
              <a:lnSpc>
                <a:spcPct val="93000"/>
              </a:lnSpc>
              <a:spcBef>
                <a:spcPts val="1400"/>
              </a:spcBef>
              <a:buClr>
                <a:srgbClr val="000000"/>
              </a:buClr>
              <a:buSzPct val="45000"/>
            </a:pPr>
            <a:endParaRPr lang="en-US" altLang="ja-JP" sz="2800" dirty="0" smtClean="0">
              <a:solidFill>
                <a:schemeClr val="tx1"/>
              </a:solidFill>
              <a:latin typeface="ＭＳ 明朝" panose="02020609040205080304" pitchFamily="17" charset="-128"/>
              <a:ea typeface="ＭＳ 明朝" panose="02020609040205080304" pitchFamily="17" charset="-128"/>
            </a:endParaRPr>
          </a:p>
          <a:p>
            <a:pPr marL="0" lvl="0" indent="0">
              <a:lnSpc>
                <a:spcPct val="93000"/>
              </a:lnSpc>
              <a:spcBef>
                <a:spcPts val="1400"/>
              </a:spcBef>
              <a:buClr>
                <a:srgbClr val="000000"/>
              </a:buClr>
              <a:buSzPct val="45000"/>
              <a:buNone/>
            </a:pPr>
            <a:endParaRPr lang="en-US" altLang="ja-JP" sz="2800" dirty="0">
              <a:solidFill>
                <a:schemeClr val="tx1"/>
              </a:solidFill>
              <a:latin typeface="ＭＳ 明朝" panose="02020609040205080304" pitchFamily="17" charset="-128"/>
              <a:ea typeface="ＭＳ 明朝" panose="02020609040205080304" pitchFamily="17" charset="-128"/>
            </a:endParaRPr>
          </a:p>
        </p:txBody>
      </p:sp>
      <p:sp>
        <p:nvSpPr>
          <p:cNvPr id="3" name="正方形/長方形 2"/>
          <p:cNvSpPr/>
          <p:nvPr/>
        </p:nvSpPr>
        <p:spPr>
          <a:xfrm>
            <a:off x="5522260" y="7122509"/>
            <a:ext cx="4688542" cy="338554"/>
          </a:xfrm>
          <a:prstGeom prst="rect">
            <a:avLst/>
          </a:prstGeom>
        </p:spPr>
        <p:txBody>
          <a:bodyPr wrap="square">
            <a:spAutoFit/>
          </a:bodyPr>
          <a:lstStyle/>
          <a:p>
            <a:pPr lvl="0"/>
            <a:r>
              <a:rPr kumimoji="1" lang="en-US" altLang="ja-JP" sz="1600" dirty="0"/>
              <a:t>【</a:t>
            </a:r>
            <a:r>
              <a:rPr kumimoji="1" lang="en-US" altLang="ja-JP" sz="1600" dirty="0" smtClean="0"/>
              <a:t>No.</a:t>
            </a:r>
            <a:fld id="{5A73D356-A775-4CBD-B139-5A7C72678B5A}" type="slidenum">
              <a:rPr kumimoji="1" lang="en-US" altLang="ja-JP" sz="1600" smtClean="0"/>
              <a:t>27</a:t>
            </a:fld>
            <a:r>
              <a:rPr kumimoji="1" lang="ja-JP" altLang="en-US" sz="1600" dirty="0" smtClean="0"/>
              <a:t>  </a:t>
            </a:r>
            <a:r>
              <a:rPr kumimoji="1" lang="en-US" altLang="ja-JP" sz="1600" dirty="0" smtClean="0"/>
              <a:t>[3] </a:t>
            </a:r>
            <a:r>
              <a:rPr kumimoji="1" lang="ja-JP" altLang="en-US" sz="1600" dirty="0" smtClean="0"/>
              <a:t>京都脱原発原告団の活動について</a:t>
            </a:r>
            <a:r>
              <a:rPr kumimoji="1" lang="en-US" altLang="ja-JP" sz="1600" dirty="0" smtClean="0"/>
              <a:t>】</a:t>
            </a:r>
            <a:endParaRPr kumimoji="1" lang="ja-JP" altLang="en-US" sz="1600" dirty="0"/>
          </a:p>
        </p:txBody>
      </p:sp>
      <p:sp>
        <p:nvSpPr>
          <p:cNvPr id="5" name="正方形/長方形 4"/>
          <p:cNvSpPr/>
          <p:nvPr/>
        </p:nvSpPr>
        <p:spPr>
          <a:xfrm>
            <a:off x="0" y="132348"/>
            <a:ext cx="3549370" cy="338554"/>
          </a:xfrm>
          <a:prstGeom prst="rect">
            <a:avLst/>
          </a:prstGeom>
        </p:spPr>
        <p:txBody>
          <a:bodyPr wrap="none">
            <a:spAutoFit/>
          </a:bodyPr>
          <a:lstStyle/>
          <a:p>
            <a:pPr lvl="0"/>
            <a:r>
              <a:rPr kumimoji="1" lang="en-US" altLang="ja-JP" sz="1600" dirty="0" smtClean="0"/>
              <a:t>[</a:t>
            </a:r>
            <a:r>
              <a:rPr kumimoji="1" lang="en-US" altLang="ja-JP" sz="1600" dirty="0"/>
              <a:t>3] </a:t>
            </a:r>
            <a:r>
              <a:rPr kumimoji="1" lang="ja-JP" altLang="en-US" sz="1600" dirty="0"/>
              <a:t>京都脱原発原告団の活動に</a:t>
            </a:r>
            <a:r>
              <a:rPr kumimoji="1" lang="ja-JP" altLang="en-US" sz="1600" dirty="0" smtClean="0"/>
              <a:t>ついて</a:t>
            </a:r>
            <a:endParaRPr kumimoji="1" lang="ja-JP" altLang="en-US" sz="1600" dirty="0"/>
          </a:p>
        </p:txBody>
      </p:sp>
    </p:spTree>
    <p:extLst>
      <p:ext uri="{BB962C8B-B14F-4D97-AF65-F5344CB8AC3E}">
        <p14:creationId xmlns:p14="http://schemas.microsoft.com/office/powerpoint/2010/main" val="1233970997"/>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4" name="Shape 24"/>
          <p:cNvSpPr txBox="1">
            <a:spLocks noGrp="1"/>
          </p:cNvSpPr>
          <p:nvPr>
            <p:ph type="body" idx="4294967295"/>
          </p:nvPr>
        </p:nvSpPr>
        <p:spPr>
          <a:xfrm>
            <a:off x="116542" y="1768475"/>
            <a:ext cx="9964084" cy="4989513"/>
          </a:xfrm>
          <a:prstGeom prst="rect">
            <a:avLst/>
          </a:prstGeom>
          <a:noFill/>
          <a:ln>
            <a:noFill/>
          </a:ln>
        </p:spPr>
        <p:txBody>
          <a:bodyPr lIns="0" tIns="28200" rIns="0" bIns="0" anchor="t" anchorCtr="0">
            <a:noAutofit/>
          </a:bodyPr>
          <a:lstStyle/>
          <a:p>
            <a:pPr marL="0" indent="0">
              <a:buClr>
                <a:srgbClr val="0070C0"/>
              </a:buClr>
              <a:buNone/>
            </a:pPr>
            <a:r>
              <a:rPr lang="ja-JP" altLang="en-US" sz="2800" dirty="0" smtClean="0">
                <a:solidFill>
                  <a:schemeClr val="accent2"/>
                </a:solidFill>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お金の話</a:t>
            </a:r>
            <a:endParaRPr lang="en-US" altLang="ja-JP" sz="2800" dirty="0" smtClean="0"/>
          </a:p>
          <a:p>
            <a:pPr>
              <a:buClr>
                <a:srgbClr val="0070C0"/>
              </a:buClr>
              <a:buSzPct val="80000"/>
              <a:buFont typeface="Wingdings" panose="05000000000000000000" pitchFamily="2" charset="2"/>
              <a:buChar char="l"/>
            </a:pPr>
            <a:r>
              <a:rPr lang="ja-JP" altLang="en-US" sz="2400" dirty="0" smtClean="0">
                <a:latin typeface="ＭＳ ゴシック" panose="020B0609070205080204" pitchFamily="49" charset="-128"/>
                <a:ea typeface="ＭＳ ゴシック" panose="020B0609070205080204" pitchFamily="49" charset="-128"/>
              </a:rPr>
              <a:t>原告参加費</a:t>
            </a:r>
            <a:r>
              <a:rPr lang="en-US" altLang="ja-JP" sz="2400" dirty="0" smtClean="0">
                <a:latin typeface="ＭＳ 明朝" panose="02020609040205080304" pitchFamily="17" charset="-128"/>
                <a:ea typeface="ＭＳ 明朝" panose="02020609040205080304" pitchFamily="17" charset="-128"/>
              </a:rPr>
              <a:t>…5000</a:t>
            </a:r>
            <a:r>
              <a:rPr lang="ja-JP" altLang="en-US" sz="2400" dirty="0" smtClean="0">
                <a:latin typeface="ＭＳ 明朝" panose="02020609040205080304" pitchFamily="17" charset="-128"/>
                <a:ea typeface="ＭＳ 明朝" panose="02020609040205080304" pitchFamily="17" charset="-128"/>
              </a:rPr>
              <a:t>円。一人で提訴したなら、</a:t>
            </a:r>
            <a:r>
              <a:rPr lang="en-US" altLang="ja-JP" sz="2400" dirty="0" smtClean="0">
                <a:latin typeface="ＭＳ 明朝" panose="02020609040205080304" pitchFamily="17" charset="-128"/>
                <a:ea typeface="ＭＳ 明朝" panose="02020609040205080304" pitchFamily="17" charset="-128"/>
              </a:rPr>
              <a:t>13000</a:t>
            </a:r>
            <a:r>
              <a:rPr lang="ja-JP" altLang="en-US" sz="2400" dirty="0" smtClean="0">
                <a:latin typeface="ＭＳ 明朝" panose="02020609040205080304" pitchFamily="17" charset="-128"/>
                <a:ea typeface="ＭＳ 明朝" panose="02020609040205080304" pitchFamily="17" charset="-128"/>
              </a:rPr>
              <a:t>円。</a:t>
            </a:r>
            <a:r>
              <a:rPr lang="en-US" altLang="ja-JP" sz="2400" dirty="0" smtClean="0"/>
              <a:t/>
            </a:r>
            <a:br>
              <a:rPr lang="en-US" altLang="ja-JP" sz="2400" dirty="0" smtClean="0"/>
            </a:b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人数が増えると割安になり、約</a:t>
            </a:r>
            <a:r>
              <a:rPr lang="en-US" altLang="ja-JP" sz="2400" dirty="0" smtClean="0">
                <a:latin typeface="ＭＳ 明朝" panose="02020609040205080304" pitchFamily="17" charset="-128"/>
                <a:ea typeface="ＭＳ 明朝" panose="02020609040205080304" pitchFamily="17" charset="-128"/>
              </a:rPr>
              <a:t>700</a:t>
            </a:r>
            <a:r>
              <a:rPr lang="ja-JP" altLang="en-US" sz="2400" dirty="0" smtClean="0">
                <a:latin typeface="ＭＳ 明朝" panose="02020609040205080304" pitchFamily="17" charset="-128"/>
                <a:ea typeface="ＭＳ 明朝" panose="02020609040205080304" pitchFamily="17" charset="-128"/>
              </a:rPr>
              <a:t>人で</a:t>
            </a:r>
            <a:r>
              <a:rPr lang="en-US" altLang="ja-JP" sz="2400" dirty="0" smtClean="0">
                <a:latin typeface="ＭＳ 明朝" panose="02020609040205080304" pitchFamily="17" charset="-128"/>
                <a:ea typeface="ＭＳ 明朝" panose="02020609040205080304" pitchFamily="17" charset="-128"/>
              </a:rPr>
              <a:t>5000</a:t>
            </a:r>
            <a:r>
              <a:rPr lang="ja-JP" altLang="en-US" sz="2400" dirty="0" smtClean="0">
                <a:latin typeface="ＭＳ 明朝" panose="02020609040205080304" pitchFamily="17" charset="-128"/>
                <a:ea typeface="ＭＳ 明朝" panose="02020609040205080304" pitchFamily="17" charset="-128"/>
              </a:rPr>
              <a:t>円になる。</a:t>
            </a:r>
            <a:r>
              <a:rPr lang="en-US" altLang="ja-JP" sz="2400" dirty="0">
                <a:latin typeface="ＭＳ 明朝" panose="02020609040205080304" pitchFamily="17" charset="-128"/>
                <a:ea typeface="ＭＳ 明朝" panose="02020609040205080304" pitchFamily="17" charset="-128"/>
              </a:rPr>
              <a:t/>
            </a:r>
            <a:br>
              <a:rPr lang="en-US" altLang="ja-JP" sz="2400" dirty="0">
                <a:latin typeface="ＭＳ 明朝" panose="02020609040205080304" pitchFamily="17" charset="-128"/>
                <a:ea typeface="ＭＳ 明朝" panose="02020609040205080304" pitchFamily="17" charset="-128"/>
              </a:rPr>
            </a:b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ほとんど</a:t>
            </a:r>
            <a:r>
              <a:rPr lang="ja-JP" altLang="en-US" sz="2400" dirty="0">
                <a:latin typeface="ＭＳ 明朝" panose="02020609040205080304" pitchFamily="17" charset="-128"/>
                <a:ea typeface="ＭＳ 明朝" panose="02020609040205080304" pitchFamily="17" charset="-128"/>
              </a:rPr>
              <a:t>が提訴</a:t>
            </a:r>
            <a:r>
              <a:rPr lang="ja-JP" altLang="en-US" sz="2400" dirty="0" smtClean="0">
                <a:latin typeface="ＭＳ 明朝" panose="02020609040205080304" pitchFamily="17" charset="-128"/>
                <a:ea typeface="ＭＳ 明朝" panose="02020609040205080304" pitchFamily="17" charset="-128"/>
              </a:rPr>
              <a:t>時に裁判所</a:t>
            </a:r>
            <a:r>
              <a:rPr lang="ja-JP" altLang="en-US" sz="2400" dirty="0">
                <a:latin typeface="ＭＳ 明朝" panose="02020609040205080304" pitchFamily="17" charset="-128"/>
                <a:ea typeface="ＭＳ 明朝" panose="02020609040205080304" pitchFamily="17" charset="-128"/>
              </a:rPr>
              <a:t>に</a:t>
            </a:r>
            <a:r>
              <a:rPr lang="ja-JP" altLang="en-US" sz="2400" dirty="0" smtClean="0">
                <a:latin typeface="ＭＳ 明朝" panose="02020609040205080304" pitchFamily="17" charset="-128"/>
                <a:ea typeface="ＭＳ 明朝" panose="02020609040205080304" pitchFamily="17" charset="-128"/>
              </a:rPr>
              <a:t>納めてしまう。</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ja-JP" altLang="en-US" sz="2400" dirty="0" smtClean="0">
                <a:latin typeface="ＭＳ ゴシック" panose="020B0609070205080204" pitchFamily="49" charset="-128"/>
                <a:ea typeface="ＭＳ ゴシック" panose="020B0609070205080204" pitchFamily="49" charset="-128"/>
              </a:rPr>
              <a:t>原告の弁護団、世話人会メンバー</a:t>
            </a:r>
            <a:r>
              <a:rPr lang="en-US" altLang="ja-JP" sz="2400" dirty="0" smtClean="0"/>
              <a:t/>
            </a:r>
            <a:br>
              <a:rPr lang="en-US" altLang="ja-JP" sz="2400" dirty="0" smtClean="0"/>
            </a:b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手弁当。被告である国や関電の弁護士費用は？</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r>
              <a:rPr lang="ja-JP" altLang="en-US" sz="2400" dirty="0" smtClean="0">
                <a:latin typeface="ＭＳ ゴシック" panose="020B0609070205080204" pitchFamily="49" charset="-128"/>
                <a:ea typeface="ＭＳ ゴシック" panose="020B0609070205080204" pitchFamily="49" charset="-128"/>
              </a:rPr>
              <a:t>原告団の収入</a:t>
            </a:r>
            <a:r>
              <a:rPr lang="en-US" altLang="ja-JP" sz="2400" dirty="0" smtClean="0"/>
              <a:t/>
            </a:r>
            <a:br>
              <a:rPr lang="en-US" altLang="ja-JP" sz="2400" dirty="0" smtClean="0"/>
            </a:br>
            <a:r>
              <a:rPr lang="en-US" altLang="ja-JP" sz="2000" dirty="0" smtClean="0">
                <a:latin typeface="ＭＳ 明朝" panose="02020609040205080304" pitchFamily="17" charset="-128"/>
                <a:ea typeface="ＭＳ 明朝" panose="02020609040205080304" pitchFamily="17" charset="-128"/>
              </a:rPr>
              <a:t>①</a:t>
            </a:r>
            <a:r>
              <a:rPr lang="ja-JP" altLang="en-US" sz="2000" dirty="0" smtClean="0">
                <a:latin typeface="ＭＳ 明朝" panose="02020609040205080304" pitchFamily="17" charset="-128"/>
                <a:ea typeface="ＭＳ 明朝" panose="02020609040205080304" pitchFamily="17" charset="-128"/>
              </a:rPr>
              <a:t>会場</a:t>
            </a:r>
            <a:r>
              <a:rPr lang="ja-JP" altLang="en-US" sz="2000" dirty="0">
                <a:latin typeface="ＭＳ 明朝" panose="02020609040205080304" pitchFamily="17" charset="-128"/>
                <a:ea typeface="ＭＳ 明朝" panose="02020609040205080304" pitchFamily="17" charset="-128"/>
              </a:rPr>
              <a:t>カンパ</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原告団</a:t>
            </a:r>
            <a:r>
              <a:rPr lang="ja-JP" altLang="en-US" sz="2000" dirty="0" smtClean="0">
                <a:latin typeface="ＭＳ 明朝" panose="02020609040205080304" pitchFamily="17" charset="-128"/>
                <a:ea typeface="ＭＳ 明朝" panose="02020609040205080304" pitchFamily="17" charset="-128"/>
              </a:rPr>
              <a:t>総会、口頭</a:t>
            </a:r>
            <a:r>
              <a:rPr lang="ja-JP" altLang="en-US" sz="2000" dirty="0">
                <a:latin typeface="ＭＳ 明朝" panose="02020609040205080304" pitchFamily="17" charset="-128"/>
                <a:ea typeface="ＭＳ 明朝" panose="02020609040205080304" pitchFamily="17" charset="-128"/>
              </a:rPr>
              <a:t>弁論の開催</a:t>
            </a:r>
            <a:r>
              <a:rPr lang="ja-JP" altLang="en-US" sz="2000" dirty="0" smtClean="0">
                <a:latin typeface="ＭＳ 明朝" panose="02020609040205080304" pitchFamily="17" charset="-128"/>
                <a:ea typeface="ＭＳ 明朝" panose="02020609040205080304" pitchFamily="17" charset="-128"/>
              </a:rPr>
              <a:t>時、など</a:t>
            </a:r>
            <a:r>
              <a:rPr lang="ja-JP" altLang="en-US" sz="2000" dirty="0">
                <a:latin typeface="ＭＳ 明朝" panose="02020609040205080304" pitchFamily="17" charset="-128"/>
                <a:ea typeface="ＭＳ 明朝" panose="02020609040205080304" pitchFamily="17" charset="-128"/>
              </a:rPr>
              <a:t>機会のあるごとに</a:t>
            </a:r>
            <a:r>
              <a:rPr lang="ja-JP" altLang="en-US" sz="2000" dirty="0" smtClean="0">
                <a:latin typeface="ＭＳ 明朝" panose="02020609040205080304" pitchFamily="17" charset="-128"/>
                <a:ea typeface="ＭＳ 明朝" panose="02020609040205080304" pitchFamily="17" charset="-128"/>
              </a:rPr>
              <a:t>。</a:t>
            </a:r>
            <a:r>
              <a:rPr lang="en-US" altLang="ja-JP" sz="2000" dirty="0" smtClean="0">
                <a:latin typeface="ＭＳ 明朝" panose="02020609040205080304" pitchFamily="17" charset="-128"/>
                <a:ea typeface="ＭＳ 明朝" panose="02020609040205080304" pitchFamily="17" charset="-128"/>
              </a:rPr>
              <a:t/>
            </a:r>
            <a:br>
              <a:rPr lang="en-US" altLang="ja-JP" sz="2000" dirty="0" smtClean="0">
                <a:latin typeface="ＭＳ 明朝" panose="02020609040205080304" pitchFamily="17" charset="-128"/>
                <a:ea typeface="ＭＳ 明朝" panose="02020609040205080304" pitchFamily="17" charset="-128"/>
              </a:rPr>
            </a:br>
            <a:r>
              <a:rPr lang="ja-JP" altLang="en-US" sz="2000" dirty="0" smtClean="0">
                <a:latin typeface="ＭＳ 明朝" panose="02020609040205080304" pitchFamily="17" charset="-128"/>
                <a:ea typeface="ＭＳ 明朝" panose="02020609040205080304" pitchFamily="17" charset="-128"/>
              </a:rPr>
              <a:t>②カンパ</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原告にはなれない</a:t>
            </a:r>
            <a:r>
              <a:rPr lang="ja-JP" altLang="en-US" sz="2000" dirty="0" smtClean="0">
                <a:latin typeface="ＭＳ 明朝" panose="02020609040205080304" pitchFamily="17" charset="-128"/>
                <a:ea typeface="ＭＳ 明朝" panose="02020609040205080304" pitchFamily="17" charset="-128"/>
              </a:rPr>
              <a:t>が、カンパ</a:t>
            </a:r>
            <a:r>
              <a:rPr lang="ja-JP" altLang="en-US" sz="2000" dirty="0">
                <a:latin typeface="ＭＳ 明朝" panose="02020609040205080304" pitchFamily="17" charset="-128"/>
                <a:ea typeface="ＭＳ 明朝" panose="02020609040205080304" pitchFamily="17" charset="-128"/>
              </a:rPr>
              <a:t>なら協力できるという方から</a:t>
            </a:r>
            <a:r>
              <a:rPr lang="ja-JP" altLang="en-US" sz="2000" dirty="0" smtClean="0">
                <a:latin typeface="ＭＳ 明朝" panose="02020609040205080304" pitchFamily="17" charset="-128"/>
                <a:ea typeface="ＭＳ 明朝" panose="02020609040205080304" pitchFamily="17" charset="-128"/>
              </a:rPr>
              <a:t>。</a:t>
            </a:r>
            <a:r>
              <a:rPr lang="en-US" altLang="ja-JP" sz="2000" dirty="0" smtClean="0">
                <a:latin typeface="ＭＳ 明朝" panose="02020609040205080304" pitchFamily="17" charset="-128"/>
                <a:ea typeface="ＭＳ 明朝" panose="02020609040205080304" pitchFamily="17" charset="-128"/>
              </a:rPr>
              <a:t/>
            </a:r>
            <a:br>
              <a:rPr lang="en-US" altLang="ja-JP" sz="2000" dirty="0" smtClean="0">
                <a:latin typeface="ＭＳ 明朝" panose="02020609040205080304" pitchFamily="17" charset="-128"/>
                <a:ea typeface="ＭＳ 明朝" panose="02020609040205080304" pitchFamily="17" charset="-128"/>
              </a:rPr>
            </a:br>
            <a:r>
              <a:rPr lang="ja-JP" altLang="en-US" sz="2000" dirty="0" smtClean="0">
                <a:latin typeface="ＭＳ 明朝" panose="02020609040205080304" pitchFamily="17" charset="-128"/>
                <a:ea typeface="ＭＳ 明朝" panose="02020609040205080304" pitchFamily="17" charset="-128"/>
              </a:rPr>
              <a:t>③訴状</a:t>
            </a:r>
            <a:r>
              <a:rPr lang="ja-JP" altLang="en-US" sz="2000" dirty="0">
                <a:latin typeface="ＭＳ 明朝" panose="02020609040205080304" pitchFamily="17" charset="-128"/>
                <a:ea typeface="ＭＳ 明朝" panose="02020609040205080304" pitchFamily="17" charset="-128"/>
              </a:rPr>
              <a:t>の販売</a:t>
            </a:r>
            <a:r>
              <a:rPr lang="en-US" altLang="ja-JP" sz="2000" dirty="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原告以外の方には訴状を</a:t>
            </a:r>
            <a:r>
              <a:rPr lang="en-US" altLang="ja-JP" sz="2000" dirty="0">
                <a:latin typeface="ＭＳ 明朝" panose="02020609040205080304" pitchFamily="17" charset="-128"/>
                <a:ea typeface="ＭＳ 明朝" panose="02020609040205080304" pitchFamily="17" charset="-128"/>
              </a:rPr>
              <a:t>1</a:t>
            </a:r>
            <a:r>
              <a:rPr lang="ja-JP" altLang="en-US" sz="2000" dirty="0">
                <a:latin typeface="ＭＳ 明朝" panose="02020609040205080304" pitchFamily="17" charset="-128"/>
                <a:ea typeface="ＭＳ 明朝" panose="02020609040205080304" pitchFamily="17" charset="-128"/>
              </a:rPr>
              <a:t>部</a:t>
            </a:r>
            <a:r>
              <a:rPr lang="en-US" altLang="ja-JP" sz="2000" dirty="0">
                <a:latin typeface="ＭＳ 明朝" panose="02020609040205080304" pitchFamily="17" charset="-128"/>
                <a:ea typeface="ＭＳ 明朝" panose="02020609040205080304" pitchFamily="17" charset="-128"/>
              </a:rPr>
              <a:t>1000</a:t>
            </a:r>
            <a:r>
              <a:rPr lang="ja-JP" altLang="en-US" sz="2000" dirty="0">
                <a:latin typeface="ＭＳ 明朝" panose="02020609040205080304" pitchFamily="17" charset="-128"/>
                <a:ea typeface="ＭＳ 明朝" panose="02020609040205080304" pitchFamily="17" charset="-128"/>
              </a:rPr>
              <a:t>円で販売</a:t>
            </a:r>
            <a:r>
              <a:rPr lang="ja-JP" altLang="en-US" sz="2000" dirty="0" smtClean="0">
                <a:latin typeface="ＭＳ 明朝" panose="02020609040205080304" pitchFamily="17" charset="-128"/>
                <a:ea typeface="ＭＳ 明朝" panose="02020609040205080304" pitchFamily="17" charset="-128"/>
              </a:rPr>
              <a:t>。</a:t>
            </a:r>
            <a:r>
              <a:rPr lang="en-US" altLang="ja-JP" sz="2000" dirty="0" smtClean="0">
                <a:latin typeface="ＭＳ 明朝" panose="02020609040205080304" pitchFamily="17" charset="-128"/>
                <a:ea typeface="ＭＳ 明朝" panose="02020609040205080304" pitchFamily="17" charset="-128"/>
              </a:rPr>
              <a:t/>
            </a:r>
            <a:br>
              <a:rPr lang="en-US" altLang="ja-JP" sz="2000" dirty="0" smtClean="0">
                <a:latin typeface="ＭＳ 明朝" panose="02020609040205080304" pitchFamily="17" charset="-128"/>
                <a:ea typeface="ＭＳ 明朝" panose="02020609040205080304" pitchFamily="17" charset="-128"/>
              </a:rPr>
            </a:br>
            <a:r>
              <a:rPr lang="ja-JP" altLang="en-US" sz="2000" dirty="0" smtClean="0">
                <a:latin typeface="ＭＳ 明朝" panose="02020609040205080304" pitchFamily="17" charset="-128"/>
                <a:ea typeface="ＭＳ 明朝" panose="02020609040205080304" pitchFamily="17" charset="-128"/>
              </a:rPr>
              <a:t>④その他</a:t>
            </a:r>
            <a:r>
              <a:rPr lang="en-US" altLang="ja-JP" sz="2000" dirty="0" smtClean="0">
                <a:latin typeface="ＭＳ 明朝" panose="02020609040205080304" pitchFamily="17" charset="-128"/>
                <a:ea typeface="ＭＳ 明朝" panose="02020609040205080304" pitchFamily="17" charset="-128"/>
              </a:rPr>
              <a:t>…</a:t>
            </a:r>
            <a:r>
              <a:rPr lang="ja-JP" altLang="en-US" sz="2000" dirty="0" smtClean="0">
                <a:latin typeface="ＭＳ 明朝" panose="02020609040205080304" pitchFamily="17" charset="-128"/>
                <a:ea typeface="ＭＳ 明朝" panose="02020609040205080304" pitchFamily="17" charset="-128"/>
              </a:rPr>
              <a:t>構想</a:t>
            </a:r>
            <a:r>
              <a:rPr lang="en-US" altLang="ja-JP" sz="2000" dirty="0" smtClean="0">
                <a:latin typeface="ＭＳ 明朝" panose="02020609040205080304" pitchFamily="17" charset="-128"/>
                <a:ea typeface="ＭＳ 明朝" panose="02020609040205080304" pitchFamily="17" charset="-128"/>
              </a:rPr>
              <a:t>(^o^)</a:t>
            </a:r>
            <a:br>
              <a:rPr lang="en-US" altLang="ja-JP" sz="2000" dirty="0" smtClean="0">
                <a:latin typeface="ＭＳ 明朝" panose="02020609040205080304" pitchFamily="17" charset="-128"/>
                <a:ea typeface="ＭＳ 明朝" panose="02020609040205080304" pitchFamily="17" charset="-128"/>
              </a:rPr>
            </a:br>
            <a:r>
              <a:rPr lang="ja-JP" altLang="en-US" sz="2000" dirty="0" smtClean="0">
                <a:latin typeface="ＭＳ 明朝" panose="02020609040205080304" pitchFamily="17" charset="-128"/>
                <a:ea typeface="ＭＳ 明朝" panose="02020609040205080304" pitchFamily="17" charset="-128"/>
              </a:rPr>
              <a:t>　</a:t>
            </a:r>
            <a:r>
              <a:rPr lang="en-US" altLang="ja-JP" sz="2000" dirty="0" smtClean="0">
                <a:latin typeface="ＭＳ 明朝" panose="02020609040205080304" pitchFamily="17" charset="-128"/>
                <a:ea typeface="ＭＳ 明朝" panose="02020609040205080304" pitchFamily="17" charset="-128"/>
              </a:rPr>
              <a:t>…</a:t>
            </a:r>
            <a:r>
              <a:rPr lang="en-US" altLang="ja-JP" sz="2000" dirty="0">
                <a:latin typeface="ＭＳ 明朝" panose="02020609040205080304" pitchFamily="17" charset="-128"/>
                <a:ea typeface="ＭＳ 明朝" panose="02020609040205080304" pitchFamily="17" charset="-128"/>
              </a:rPr>
              <a:t>T</a:t>
            </a:r>
            <a:r>
              <a:rPr lang="ja-JP" altLang="en-US" sz="2000" dirty="0" smtClean="0">
                <a:latin typeface="ＭＳ 明朝" panose="02020609040205080304" pitchFamily="17" charset="-128"/>
                <a:ea typeface="ＭＳ 明朝" panose="02020609040205080304" pitchFamily="17" charset="-128"/>
              </a:rPr>
              <a:t>シャツ、カンバッジ、クリアフォルダ、ポスター</a:t>
            </a:r>
            <a:r>
              <a:rPr lang="ja-JP" altLang="en-US" sz="2000" dirty="0">
                <a:latin typeface="ＭＳ 明朝" panose="02020609040205080304" pitchFamily="17" charset="-128"/>
                <a:ea typeface="ＭＳ 明朝" panose="02020609040205080304" pitchFamily="17" charset="-128"/>
              </a:rPr>
              <a:t>などのグッズ</a:t>
            </a:r>
            <a:r>
              <a:rPr lang="ja-JP" altLang="en-US" sz="2000" dirty="0" smtClean="0">
                <a:latin typeface="ＭＳ 明朝" panose="02020609040205080304" pitchFamily="17" charset="-128"/>
                <a:ea typeface="ＭＳ 明朝" panose="02020609040205080304" pitchFamily="17" charset="-128"/>
              </a:rPr>
              <a:t>。</a:t>
            </a:r>
            <a:r>
              <a:rPr lang="en-US" altLang="ja-JP" sz="2000" dirty="0" smtClean="0">
                <a:latin typeface="ＭＳ 明朝" panose="02020609040205080304" pitchFamily="17" charset="-128"/>
                <a:ea typeface="ＭＳ 明朝" panose="02020609040205080304" pitchFamily="17" charset="-128"/>
              </a:rPr>
              <a:t/>
            </a:r>
            <a:br>
              <a:rPr lang="en-US" altLang="ja-JP" sz="2000" dirty="0" smtClean="0">
                <a:latin typeface="ＭＳ 明朝" panose="02020609040205080304" pitchFamily="17" charset="-128"/>
                <a:ea typeface="ＭＳ 明朝" panose="02020609040205080304" pitchFamily="17" charset="-128"/>
              </a:rPr>
            </a:br>
            <a:r>
              <a:rPr lang="ja-JP" altLang="en-US" sz="2000" dirty="0" smtClean="0">
                <a:latin typeface="ＭＳ 明朝" panose="02020609040205080304" pitchFamily="17" charset="-128"/>
                <a:ea typeface="ＭＳ 明朝" panose="02020609040205080304" pitchFamily="17" charset="-128"/>
              </a:rPr>
              <a:t>　</a:t>
            </a:r>
            <a:r>
              <a:rPr lang="en-US" altLang="ja-JP" sz="2000" dirty="0" smtClean="0">
                <a:latin typeface="ＭＳ 明朝" panose="02020609040205080304" pitchFamily="17" charset="-128"/>
                <a:ea typeface="ＭＳ 明朝" panose="02020609040205080304" pitchFamily="17" charset="-128"/>
              </a:rPr>
              <a:t>…</a:t>
            </a:r>
            <a:r>
              <a:rPr lang="ja-JP" altLang="en-US" sz="2000" dirty="0" smtClean="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大飯原発差止訴訟運営のための年度カンパ</a:t>
            </a:r>
            <a:r>
              <a:rPr lang="ja-JP" altLang="en-US" sz="2000" dirty="0" smtClean="0">
                <a:latin typeface="ＭＳ 明朝" panose="02020609040205080304" pitchFamily="17" charset="-128"/>
                <a:ea typeface="ＭＳ 明朝" panose="02020609040205080304" pitchFamily="17" charset="-128"/>
              </a:rPr>
              <a:t>」、可能</a:t>
            </a:r>
            <a:r>
              <a:rPr lang="ja-JP" altLang="en-US" sz="2000" dirty="0">
                <a:latin typeface="ＭＳ 明朝" panose="02020609040205080304" pitchFamily="17" charset="-128"/>
                <a:ea typeface="ＭＳ 明朝" panose="02020609040205080304" pitchFamily="17" charset="-128"/>
              </a:rPr>
              <a:t>な範囲で。</a:t>
            </a:r>
            <a:r>
              <a:rPr lang="en-US" altLang="ja-JP" sz="2000" dirty="0">
                <a:latin typeface="ＭＳ 明朝" panose="02020609040205080304" pitchFamily="17" charset="-128"/>
                <a:ea typeface="ＭＳ 明朝" panose="02020609040205080304" pitchFamily="17" charset="-128"/>
              </a:rPr>
              <a:t/>
            </a:r>
            <a:br>
              <a:rPr lang="en-US" altLang="ja-JP" sz="2000" dirty="0">
                <a:latin typeface="ＭＳ 明朝" panose="02020609040205080304" pitchFamily="17" charset="-128"/>
                <a:ea typeface="ＭＳ 明朝" panose="02020609040205080304" pitchFamily="17" charset="-128"/>
              </a:rPr>
            </a:br>
            <a:endParaRPr lang="en-US" sz="20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p:txBody>
      </p:sp>
      <p:sp>
        <p:nvSpPr>
          <p:cNvPr id="4" name="正方形/長方形 3"/>
          <p:cNvSpPr/>
          <p:nvPr/>
        </p:nvSpPr>
        <p:spPr>
          <a:xfrm>
            <a:off x="5573195" y="7133691"/>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B2B2F3E1-CDC5-4B41-9A7A-D45DD8C282FA}" type="slidenum">
              <a:rPr kumimoji="1" lang="en-US" altLang="ja-JP" sz="1600" smtClean="0"/>
              <a:t>28</a:t>
            </a:fld>
            <a:r>
              <a:rPr kumimoji="1" lang="en-US" altLang="ja-JP" sz="1600" dirty="0" smtClean="0"/>
              <a:t> </a:t>
            </a:r>
            <a:r>
              <a:rPr kumimoji="1" lang="ja-JP" altLang="en-US" sz="1600" dirty="0" smtClean="0"/>
              <a:t> </a:t>
            </a:r>
            <a:r>
              <a:rPr kumimoji="1" lang="en-US" altLang="ja-JP" sz="1600" dirty="0" smtClean="0"/>
              <a:t>[3] </a:t>
            </a:r>
            <a:r>
              <a:rPr kumimoji="1" lang="ja-JP" altLang="en-US" sz="1600" dirty="0"/>
              <a:t>京都脱原発原告団の活動について</a:t>
            </a:r>
            <a:r>
              <a:rPr kumimoji="1" lang="en-US" altLang="ja-JP" sz="1600" dirty="0"/>
              <a:t>】</a:t>
            </a:r>
            <a:endParaRPr kumimoji="1" lang="ja-JP" altLang="en-US" sz="1600" dirty="0"/>
          </a:p>
        </p:txBody>
      </p:sp>
    </p:spTree>
    <p:extLst>
      <p:ext uri="{BB962C8B-B14F-4D97-AF65-F5344CB8AC3E}">
        <p14:creationId xmlns:p14="http://schemas.microsoft.com/office/powerpoint/2010/main" val="2263629357"/>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4294967295"/>
          </p:nvPr>
        </p:nvSpPr>
        <p:spPr>
          <a:xfrm>
            <a:off x="0" y="60325"/>
            <a:ext cx="10080625" cy="1744663"/>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4400" b="0" i="0" u="none" strike="noStrike" cap="none" baseline="0" dirty="0" err="1">
                <a:solidFill>
                  <a:srgbClr val="3333FF"/>
                </a:solidFill>
                <a:latin typeface="Arial"/>
                <a:ea typeface="Arial"/>
                <a:cs typeface="Arial"/>
                <a:sym typeface="Arial"/>
              </a:rPr>
              <a:t>福島交流ツア</a:t>
            </a:r>
            <a:r>
              <a:rPr lang="en-US" sz="4400" b="0" i="0" u="none" strike="noStrike" cap="none" baseline="0" dirty="0">
                <a:solidFill>
                  <a:srgbClr val="3333FF"/>
                </a:solidFill>
                <a:latin typeface="Arial"/>
                <a:ea typeface="Arial"/>
                <a:cs typeface="Arial"/>
                <a:sym typeface="Arial"/>
              </a:rPr>
              <a:t>ー</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（2013年11月</a:t>
            </a:r>
            <a:r>
              <a:rPr lang="en-US" sz="2600" b="0" i="0" u="none" strike="noStrike" cap="none" baseline="0" dirty="0" smtClean="0">
                <a:solidFill>
                  <a:srgbClr val="000000"/>
                </a:solidFill>
                <a:latin typeface="Arial"/>
                <a:ea typeface="Arial"/>
                <a:cs typeface="Arial"/>
                <a:sym typeface="Arial"/>
              </a:rPr>
              <a:t>26</a:t>
            </a:r>
            <a:r>
              <a:rPr lang="ja-JP" altLang="en-US" sz="2600" b="0" i="0" u="none" strike="noStrike" cap="none" baseline="0" dirty="0" smtClean="0">
                <a:solidFill>
                  <a:srgbClr val="000000"/>
                </a:solidFill>
                <a:latin typeface="Arial"/>
                <a:ea typeface="Arial"/>
                <a:cs typeface="Arial"/>
                <a:sym typeface="Arial"/>
              </a:rPr>
              <a:t>～</a:t>
            </a:r>
            <a:r>
              <a:rPr lang="en-US" altLang="ja-JP" sz="2600" b="0" i="0" u="none" strike="noStrike" cap="none" baseline="0" dirty="0" smtClean="0">
                <a:solidFill>
                  <a:srgbClr val="000000"/>
                </a:solidFill>
                <a:latin typeface="Arial"/>
                <a:ea typeface="Arial"/>
                <a:cs typeface="Arial"/>
                <a:sym typeface="Arial"/>
              </a:rPr>
              <a:t>2</a:t>
            </a:r>
            <a:r>
              <a:rPr lang="en-US" sz="2600" b="0" i="0" u="none" strike="noStrike" cap="none" baseline="0" dirty="0" smtClean="0">
                <a:solidFill>
                  <a:srgbClr val="000000"/>
                </a:solidFill>
                <a:latin typeface="Arial"/>
                <a:ea typeface="Arial"/>
                <a:cs typeface="Arial"/>
                <a:sym typeface="Arial"/>
              </a:rPr>
              <a:t>7</a:t>
            </a:r>
            <a:r>
              <a:rPr lang="en-US" sz="2600" b="0" i="0" u="none" strike="noStrike" cap="none" baseline="0" dirty="0">
                <a:solidFill>
                  <a:srgbClr val="000000"/>
                </a:solidFill>
                <a:latin typeface="Arial"/>
                <a:ea typeface="Arial"/>
                <a:cs typeface="Arial"/>
                <a:sym typeface="Arial"/>
              </a:rPr>
              <a:t>日）</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endParaRPr lang="en-US" sz="4400" b="0" i="0" u="none" strike="noStrike" cap="none" baseline="0" dirty="0">
              <a:solidFill>
                <a:srgbClr val="000000"/>
              </a:solidFill>
              <a:latin typeface="Arial"/>
              <a:ea typeface="Arial"/>
              <a:cs typeface="Arial"/>
              <a:sym typeface="Arial"/>
            </a:endParaRPr>
          </a:p>
        </p:txBody>
      </p:sp>
      <p:sp>
        <p:nvSpPr>
          <p:cNvPr id="89" name="Shape 89"/>
          <p:cNvSpPr txBox="1">
            <a:spLocks noGrp="1"/>
          </p:cNvSpPr>
          <p:nvPr>
            <p:ph type="body" idx="4294967295"/>
          </p:nvPr>
        </p:nvSpPr>
        <p:spPr>
          <a:xfrm>
            <a:off x="32542" y="1687792"/>
            <a:ext cx="10080625" cy="4989513"/>
          </a:xfrm>
          <a:prstGeom prst="rect">
            <a:avLst/>
          </a:prstGeom>
          <a:noFill/>
          <a:ln>
            <a:noFill/>
          </a:ln>
        </p:spPr>
        <p:txBody>
          <a:bodyPr lIns="0" tIns="28200" rIns="0" bIns="0" anchor="t" anchorCtr="0">
            <a:noAutofit/>
          </a:bodyPr>
          <a:lstStyle/>
          <a:p>
            <a:pPr marL="177800" marR="0" lvl="0" indent="-177800" algn="ctr" rtl="0">
              <a:lnSpc>
                <a:spcPct val="93000"/>
              </a:lnSpc>
              <a:spcBef>
                <a:spcPts val="0"/>
              </a:spcBef>
              <a:spcAft>
                <a:spcPts val="1400"/>
              </a:spcAft>
              <a:buClr>
                <a:srgbClr val="0070C0"/>
              </a:buClr>
              <a:buSzPct val="80000"/>
              <a:buFont typeface="Wingdings" panose="05000000000000000000" pitchFamily="2" charset="2"/>
              <a:buChar char="l"/>
            </a:pPr>
            <a:r>
              <a:rPr lang="en-US" sz="2400" b="0" i="0" u="none" strike="noStrike" cap="none" baseline="0" dirty="0" err="1">
                <a:solidFill>
                  <a:srgbClr val="000000"/>
                </a:solidFill>
                <a:latin typeface="ＭＳ 明朝" panose="02020609040205080304" pitchFamily="17" charset="-128"/>
                <a:ea typeface="ＭＳ 明朝" panose="02020609040205080304" pitchFamily="17" charset="-128"/>
                <a:sym typeface="Arial"/>
              </a:rPr>
              <a:t>京都からの夜行バスで原ノ町駅前に到着</a:t>
            </a: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p:txBody>
      </p:sp>
      <p:pic>
        <p:nvPicPr>
          <p:cNvPr id="90" name="Shape 90"/>
          <p:cNvPicPr preferRelativeResize="0"/>
          <p:nvPr/>
        </p:nvPicPr>
        <p:blipFill rotWithShape="1">
          <a:blip r:embed="rId3">
            <a:alphaModFix/>
          </a:blip>
          <a:srcRect/>
          <a:stretch/>
        </p:blipFill>
        <p:spPr>
          <a:xfrm>
            <a:off x="1223961" y="2292350"/>
            <a:ext cx="7697786" cy="4684711"/>
          </a:xfrm>
          <a:prstGeom prst="rect">
            <a:avLst/>
          </a:prstGeom>
          <a:noFill/>
          <a:ln>
            <a:noFill/>
          </a:ln>
        </p:spPr>
      </p:pic>
      <p:sp>
        <p:nvSpPr>
          <p:cNvPr id="3" name="正方形/長方形 2"/>
          <p:cNvSpPr/>
          <p:nvPr/>
        </p:nvSpPr>
        <p:spPr>
          <a:xfrm>
            <a:off x="5549097" y="7125869"/>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5AB293AB-8BD7-4CAA-9EC1-80DD7F686D7F}" type="slidenum">
              <a:rPr kumimoji="1" lang="en-US" altLang="ja-JP" sz="1600" smtClean="0"/>
              <a:t>29</a:t>
            </a:fld>
            <a:r>
              <a:rPr kumimoji="1" lang="en-US" altLang="ja-JP" sz="1600" dirty="0" smtClean="0"/>
              <a:t> </a:t>
            </a:r>
            <a:r>
              <a:rPr kumimoji="1" lang="ja-JP" altLang="en-US" sz="1600" dirty="0" smtClean="0"/>
              <a:t> </a:t>
            </a:r>
            <a:r>
              <a:rPr kumimoji="1" lang="en-US" altLang="ja-JP" sz="1600" dirty="0" smtClean="0"/>
              <a:t>[3] </a:t>
            </a:r>
            <a:r>
              <a:rPr kumimoji="1" lang="ja-JP" altLang="en-US" sz="1600" dirty="0"/>
              <a:t>京都脱原発原告団の活動について</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8425" y="120650"/>
            <a:ext cx="2286000" cy="3295650"/>
          </a:xfrm>
          <a:prstGeom prst="rect">
            <a:avLst/>
          </a:prstGeom>
        </p:spPr>
      </p:pic>
      <p:sp>
        <p:nvSpPr>
          <p:cNvPr id="23" name="Shape 23"/>
          <p:cNvSpPr txBox="1">
            <a:spLocks noGrp="1"/>
          </p:cNvSpPr>
          <p:nvPr>
            <p:ph type="title" idx="4294967295"/>
          </p:nvPr>
        </p:nvSpPr>
        <p:spPr>
          <a:xfrm>
            <a:off x="0" y="301625"/>
            <a:ext cx="7207624" cy="1262063"/>
          </a:xfrm>
          <a:prstGeom prst="rect">
            <a:avLst/>
          </a:prstGeom>
          <a:noFill/>
          <a:ln>
            <a:noFill/>
          </a:ln>
        </p:spPr>
        <p:txBody>
          <a:bodyPr lIns="0" tIns="28200" rIns="0" bIns="0" anchor="ctr" anchorCtr="0">
            <a:noAutofit/>
          </a:bodyPr>
          <a:lstStyle/>
          <a:p>
            <a:pPr algn="ctr">
              <a:buClr>
                <a:srgbClr val="3333FF"/>
              </a:buClr>
              <a:buSzPct val="25000"/>
            </a:pPr>
            <a:r>
              <a:rPr lang="en-US" altLang="ja-JP" sz="3200" dirty="0" smtClean="0">
                <a:solidFill>
                  <a:srgbClr val="3333FF"/>
                </a:solidFill>
                <a:latin typeface="Times New Roman" panose="02020603050405020304" pitchFamily="18" charset="0"/>
                <a:cs typeface="Times New Roman" panose="02020603050405020304" pitchFamily="18" charset="0"/>
              </a:rPr>
              <a:t>2</a:t>
            </a:r>
            <a:r>
              <a:rPr lang="ja-JP" altLang="en-US" sz="3200" dirty="0" smtClean="0">
                <a:solidFill>
                  <a:srgbClr val="3333FF"/>
                </a:solidFill>
                <a:latin typeface="ＭＳ ゴシック" panose="020B0609070205080204" pitchFamily="49" charset="-128"/>
                <a:ea typeface="ＭＳ ゴシック" panose="020B0609070205080204" pitchFamily="49" charset="-128"/>
                <a:cs typeface="Times New Roman" panose="02020603050405020304" pitchFamily="18" charset="0"/>
              </a:rPr>
              <a:t>勝</a:t>
            </a:r>
            <a:r>
              <a:rPr lang="en-US" altLang="ja-JP" sz="3200" dirty="0" smtClean="0">
                <a:solidFill>
                  <a:srgbClr val="3333FF"/>
                </a:solidFill>
                <a:latin typeface="Times New Roman" panose="02020603050405020304" pitchFamily="18" charset="0"/>
                <a:cs typeface="Times New Roman" panose="02020603050405020304" pitchFamily="18" charset="0"/>
              </a:rPr>
              <a:t>33</a:t>
            </a:r>
            <a:r>
              <a:rPr lang="ja-JP" altLang="en-US" sz="3200" dirty="0" smtClean="0">
                <a:solidFill>
                  <a:srgbClr val="3333FF"/>
                </a:solidFill>
              </a:rPr>
              <a:t>敗ともいわれる</a:t>
            </a:r>
            <a:r>
              <a:rPr lang="en-US" altLang="ja-JP" sz="3200" dirty="0" smtClean="0">
                <a:solidFill>
                  <a:srgbClr val="3333FF"/>
                </a:solidFill>
              </a:rPr>
              <a:t/>
            </a:r>
            <a:br>
              <a:rPr lang="en-US" altLang="ja-JP" sz="3200" dirty="0" smtClean="0">
                <a:solidFill>
                  <a:srgbClr val="3333FF"/>
                </a:solidFill>
              </a:rPr>
            </a:br>
            <a:r>
              <a:rPr lang="ja-JP" altLang="en-US" sz="4400" dirty="0" smtClean="0">
                <a:solidFill>
                  <a:srgbClr val="3333FF"/>
                </a:solidFill>
              </a:rPr>
              <a:t>これまでの脱原発裁判</a:t>
            </a:r>
            <a:endParaRPr lang="en-US" sz="4400" dirty="0">
              <a:solidFill>
                <a:srgbClr val="3333FF"/>
              </a:solidFill>
            </a:endParaRPr>
          </a:p>
        </p:txBody>
      </p:sp>
      <p:sp>
        <p:nvSpPr>
          <p:cNvPr id="24" name="Shape 24"/>
          <p:cNvSpPr txBox="1">
            <a:spLocks noGrp="1"/>
          </p:cNvSpPr>
          <p:nvPr>
            <p:ph type="body" idx="4294967295"/>
          </p:nvPr>
        </p:nvSpPr>
        <p:spPr>
          <a:xfrm>
            <a:off x="134471" y="1768475"/>
            <a:ext cx="9839954" cy="4989513"/>
          </a:xfrm>
          <a:prstGeom prst="rect">
            <a:avLst/>
          </a:prstGeom>
          <a:noFill/>
          <a:ln>
            <a:noFill/>
          </a:ln>
        </p:spPr>
        <p:txBody>
          <a:bodyPr lIns="0" tIns="28200" rIns="0" bIns="0" anchor="t" anchorCtr="0">
            <a:noAutofit/>
          </a:bodyPr>
          <a:lstStyle/>
          <a:p>
            <a:pPr algn="l">
              <a:buClr>
                <a:srgbClr val="0070C0"/>
              </a:buClr>
              <a:buSzPct val="80000"/>
              <a:buFont typeface="Wingdings" panose="05000000000000000000" pitchFamily="2" charset="2"/>
              <a:buChar char="l"/>
            </a:pPr>
            <a:r>
              <a:rPr lang="ja-JP" altLang="en-US" sz="2400" dirty="0">
                <a:latin typeface="ＭＳ 明朝" panose="02020609040205080304" pitchFamily="17" charset="-128"/>
                <a:ea typeface="ＭＳ 明朝" panose="02020609040205080304" pitchFamily="17" charset="-128"/>
              </a:rPr>
              <a:t>ほとんどが</a:t>
            </a:r>
            <a:r>
              <a:rPr lang="ja-JP" altLang="en-US" sz="2400" dirty="0" smtClean="0">
                <a:latin typeface="ＭＳ 明朝" panose="02020609040205080304" pitchFamily="17" charset="-128"/>
                <a:ea typeface="ＭＳ 明朝" panose="02020609040205080304" pitchFamily="17" charset="-128"/>
              </a:rPr>
              <a:t>敗訴</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岩波新書</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ゴシック" panose="020B0609070205080204" pitchFamily="49" charset="-128"/>
                <a:ea typeface="ＭＳ ゴシック" panose="020B0609070205080204" pitchFamily="49" charset="-128"/>
              </a:rPr>
              <a:t>原発訴訟</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海</a:t>
            </a:r>
            <a:r>
              <a:rPr lang="ja-JP" altLang="en-US" sz="2400" dirty="0">
                <a:latin typeface="ＭＳ 明朝" panose="02020609040205080304" pitchFamily="17" charset="-128"/>
                <a:ea typeface="ＭＳ 明朝" panose="02020609040205080304" pitchFamily="17" charset="-128"/>
              </a:rPr>
              <a:t>渡</a:t>
            </a:r>
            <a:r>
              <a:rPr lang="ja-JP" altLang="en-US" sz="2400" dirty="0" smtClean="0">
                <a:latin typeface="ＭＳ 明朝" panose="02020609040205080304" pitchFamily="17" charset="-128"/>
                <a:ea typeface="ＭＳ 明朝" panose="02020609040205080304" pitchFamily="17" charset="-128"/>
              </a:rPr>
              <a:t>雄一。</a:t>
            </a:r>
            <a:r>
              <a:rPr lang="ja-JP" altLang="en-US" sz="1800" dirty="0" smtClean="0">
                <a:latin typeface="ＭＳ 明朝" panose="02020609040205080304" pitchFamily="17" charset="-128"/>
                <a:ea typeface="ＭＳ 明朝" panose="02020609040205080304" pitchFamily="17" charset="-128"/>
              </a:rPr>
              <a:t>（￥</a:t>
            </a:r>
            <a:r>
              <a:rPr lang="en-US" altLang="ja-JP" sz="1800" dirty="0" smtClean="0">
                <a:latin typeface="ＭＳ 明朝" panose="02020609040205080304" pitchFamily="17" charset="-128"/>
                <a:ea typeface="ＭＳ 明朝" panose="02020609040205080304" pitchFamily="17" charset="-128"/>
              </a:rPr>
              <a:t>886</a:t>
            </a:r>
            <a:r>
              <a:rPr lang="ja-JP" altLang="en-US" sz="1800" dirty="0" smtClean="0">
                <a:latin typeface="ＭＳ 明朝" panose="02020609040205080304" pitchFamily="17" charset="-128"/>
                <a:ea typeface="ＭＳ 明朝" panose="02020609040205080304" pitchFamily="17" charset="-128"/>
              </a:rPr>
              <a:t>）</a:t>
            </a:r>
            <a:r>
              <a:rPr lang="en-US" altLang="ja-JP" sz="1800" dirty="0" smtClean="0">
                <a:latin typeface="ＭＳ 明朝" panose="02020609040205080304" pitchFamily="17" charset="-128"/>
                <a:ea typeface="ＭＳ 明朝" panose="02020609040205080304" pitchFamily="17" charset="-128"/>
              </a:rPr>
              <a:t/>
            </a:r>
            <a:br>
              <a:rPr lang="en-US" altLang="ja-JP" sz="1800" dirty="0" smtClean="0">
                <a:latin typeface="ＭＳ 明朝" panose="02020609040205080304" pitchFamily="17" charset="-128"/>
                <a:ea typeface="ＭＳ 明朝" panose="02020609040205080304" pitchFamily="17" charset="-128"/>
              </a:rPr>
            </a:br>
            <a:r>
              <a:rPr lang="zh-TW" altLang="en-US" sz="2400" dirty="0" smtClean="0">
                <a:latin typeface="ＭＳ 明朝" panose="02020609040205080304" pitchFamily="17" charset="-128"/>
                <a:ea typeface="ＭＳ 明朝" panose="02020609040205080304" pitchFamily="17" charset="-128"/>
              </a:rPr>
              <a:t>産経</a:t>
            </a:r>
            <a:r>
              <a:rPr lang="zh-TW" altLang="en-US" sz="2400" dirty="0">
                <a:latin typeface="ＭＳ 明朝" panose="02020609040205080304" pitchFamily="17" charset="-128"/>
                <a:ea typeface="ＭＳ 明朝" panose="02020609040205080304" pitchFamily="17" charset="-128"/>
              </a:rPr>
              <a:t>新聞</a:t>
            </a:r>
            <a:r>
              <a:rPr lang="zh-TW" altLang="en-US" sz="2400" dirty="0" smtClean="0">
                <a:latin typeface="ＭＳ 明朝" panose="02020609040205080304" pitchFamily="17" charset="-128"/>
                <a:ea typeface="ＭＳ 明朝" panose="02020609040205080304" pitchFamily="17" charset="-128"/>
              </a:rPr>
              <a:t>出版</a:t>
            </a:r>
            <a:r>
              <a:rPr lang="en-US" altLang="ja-JP" sz="2400" dirty="0" smtClean="0">
                <a:latin typeface="ＭＳ 明朝" panose="02020609040205080304" pitchFamily="17" charset="-128"/>
                <a:ea typeface="ＭＳ 明朝" panose="02020609040205080304" pitchFamily="17" charset="-128"/>
              </a:rPr>
              <a:t>『</a:t>
            </a:r>
            <a:r>
              <a:rPr lang="ja-JP" altLang="en-US" sz="2400" b="1" dirty="0" smtClean="0">
                <a:latin typeface="ＭＳ ゴシック" panose="020B0609070205080204" pitchFamily="49" charset="-128"/>
                <a:ea typeface="ＭＳ ゴシック" panose="020B0609070205080204" pitchFamily="49" charset="-128"/>
              </a:rPr>
              <a:t>法服</a:t>
            </a:r>
            <a:r>
              <a:rPr lang="ja-JP" altLang="en-US" sz="2400" b="1" dirty="0">
                <a:latin typeface="ＭＳ ゴシック" panose="020B0609070205080204" pitchFamily="49" charset="-128"/>
                <a:ea typeface="ＭＳ ゴシック" panose="020B0609070205080204" pitchFamily="49" charset="-128"/>
              </a:rPr>
              <a:t>の王国 小説裁</a:t>
            </a:r>
            <a:r>
              <a:rPr lang="ja-JP" altLang="en-US" sz="2400" b="1" dirty="0" smtClean="0">
                <a:latin typeface="ＭＳ ゴシック" panose="020B0609070205080204" pitchFamily="49" charset="-128"/>
                <a:ea typeface="ＭＳ ゴシック" panose="020B0609070205080204" pitchFamily="49" charset="-128"/>
              </a:rPr>
              <a:t>判官</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黒木亮。</a:t>
            </a:r>
            <a:endParaRPr lang="en-US" altLang="ja-JP" sz="2400" dirty="0" smtClean="0">
              <a:latin typeface="ＭＳ 明朝" panose="02020609040205080304" pitchFamily="17" charset="-128"/>
              <a:ea typeface="ＭＳ 明朝" panose="02020609040205080304" pitchFamily="17" charset="-128"/>
            </a:endParaRPr>
          </a:p>
          <a:p>
            <a:pPr marL="0" indent="0" algn="l">
              <a:buClr>
                <a:srgbClr val="0070C0"/>
              </a:buClr>
              <a:buSzPct val="80000"/>
              <a:buNone/>
            </a:pPr>
            <a:r>
              <a:rPr lang="ja-JP" altLang="en-US" sz="1800" dirty="0" smtClean="0">
                <a:latin typeface="ＭＳ 明朝" panose="02020609040205080304" pitchFamily="17" charset="-128"/>
                <a:ea typeface="ＭＳ 明朝" panose="02020609040205080304" pitchFamily="17" charset="-128"/>
              </a:rPr>
              <a:t>　　　　　　　　　　　　　　　　　　　　　　（上下 各￥</a:t>
            </a:r>
            <a:r>
              <a:rPr lang="en-US" altLang="ja-JP" sz="1800" dirty="0" smtClean="0">
                <a:latin typeface="ＭＳ 明朝" panose="02020609040205080304" pitchFamily="17" charset="-128"/>
                <a:ea typeface="ＭＳ 明朝" panose="02020609040205080304" pitchFamily="17" charset="-128"/>
              </a:rPr>
              <a:t>1944</a:t>
            </a:r>
            <a:r>
              <a:rPr lang="ja-JP" altLang="en-US" sz="1800" dirty="0" smtClean="0">
                <a:latin typeface="ＭＳ 明朝" panose="02020609040205080304" pitchFamily="17" charset="-128"/>
                <a:ea typeface="ＭＳ 明朝" panose="02020609040205080304" pitchFamily="17" charset="-128"/>
              </a:rPr>
              <a:t>）</a:t>
            </a:r>
            <a:r>
              <a:rPr lang="en-US" altLang="ja-JP" sz="1800" dirty="0" smtClean="0">
                <a:latin typeface="ＭＳ 明朝" panose="02020609040205080304" pitchFamily="17" charset="-128"/>
                <a:ea typeface="ＭＳ 明朝" panose="02020609040205080304" pitchFamily="17" charset="-128"/>
              </a:rPr>
              <a:t/>
            </a:r>
            <a:br>
              <a:rPr lang="en-US" altLang="ja-JP" sz="18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　</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solidFill>
                  <a:schemeClr val="tx1"/>
                </a:solidFill>
                <a:latin typeface="ＭＳ 明朝" panose="02020609040205080304" pitchFamily="17" charset="-128"/>
                <a:ea typeface="ＭＳ 明朝" panose="02020609040205080304" pitchFamily="17" charset="-128"/>
              </a:rPr>
              <a:t>裁</a:t>
            </a:r>
            <a:r>
              <a:rPr lang="ja-JP" altLang="en-US" sz="2400" dirty="0">
                <a:solidFill>
                  <a:schemeClr val="tx1"/>
                </a:solidFill>
                <a:latin typeface="ＭＳ 明朝" panose="02020609040205080304" pitchFamily="17" charset="-128"/>
                <a:ea typeface="ＭＳ 明朝" panose="02020609040205080304" pitchFamily="17" charset="-128"/>
              </a:rPr>
              <a:t>判官は「憲法</a:t>
            </a:r>
            <a:r>
              <a:rPr lang="ja-JP" altLang="en-US" sz="2400" dirty="0" smtClean="0">
                <a:solidFill>
                  <a:schemeClr val="tx1"/>
                </a:solidFill>
                <a:latin typeface="ＭＳ 明朝" panose="02020609040205080304" pitchFamily="17" charset="-128"/>
                <a:ea typeface="ＭＳ 明朝" panose="02020609040205080304" pitchFamily="17" charset="-128"/>
              </a:rPr>
              <a:t>と良心のみに</a:t>
            </a:r>
            <a:r>
              <a:rPr lang="ja-JP" altLang="en-US" sz="2400" dirty="0">
                <a:solidFill>
                  <a:schemeClr val="tx1"/>
                </a:solidFill>
                <a:latin typeface="ＭＳ 明朝" panose="02020609040205080304" pitchFamily="17" charset="-128"/>
                <a:ea typeface="ＭＳ 明朝" panose="02020609040205080304" pitchFamily="17" charset="-128"/>
              </a:rPr>
              <a:t>従う</a:t>
            </a:r>
            <a:r>
              <a:rPr lang="ja-JP" altLang="en-US" sz="2400" dirty="0" smtClean="0">
                <a:solidFill>
                  <a:schemeClr val="tx1"/>
                </a:solidFill>
                <a:latin typeface="ＭＳ 明朝" panose="02020609040205080304" pitchFamily="17" charset="-128"/>
                <a:ea typeface="ＭＳ 明朝" panose="02020609040205080304" pitchFamily="17" charset="-128"/>
              </a:rPr>
              <a:t>」ことが原則</a:t>
            </a:r>
            <a:r>
              <a:rPr lang="ja-JP" altLang="en-US" sz="2400" dirty="0">
                <a:solidFill>
                  <a:schemeClr val="tx1"/>
                </a:solidFill>
                <a:latin typeface="ＭＳ 明朝" panose="02020609040205080304" pitchFamily="17" charset="-128"/>
                <a:ea typeface="ＭＳ 明朝" panose="02020609040205080304" pitchFamily="17" charset="-128"/>
              </a:rPr>
              <a:t>。</a:t>
            </a:r>
            <a:r>
              <a:rPr lang="en-US" altLang="ja-JP" sz="2400" dirty="0">
                <a:solidFill>
                  <a:schemeClr val="tx1"/>
                </a:solidFill>
                <a:latin typeface="ＭＳ 明朝" panose="02020609040205080304" pitchFamily="17" charset="-128"/>
                <a:ea typeface="ＭＳ 明朝" panose="02020609040205080304" pitchFamily="17" charset="-128"/>
              </a:rPr>
              <a:t/>
            </a:r>
            <a:br>
              <a:rPr lang="en-US" altLang="ja-JP" sz="2400" dirty="0">
                <a:solidFill>
                  <a:schemeClr val="tx1"/>
                </a:solidFill>
                <a:latin typeface="ＭＳ 明朝" panose="02020609040205080304" pitchFamily="17" charset="-128"/>
                <a:ea typeface="ＭＳ 明朝" panose="02020609040205080304" pitchFamily="17" charset="-128"/>
              </a:rPr>
            </a:br>
            <a:r>
              <a:rPr lang="ja-JP" altLang="en-US" sz="2400" dirty="0" smtClean="0">
                <a:solidFill>
                  <a:schemeClr val="tx1"/>
                </a:solidFill>
                <a:latin typeface="ＭＳ 明朝" panose="02020609040205080304" pitchFamily="17" charset="-128"/>
                <a:ea typeface="ＭＳ 明朝" panose="02020609040205080304" pitchFamily="17" charset="-128"/>
              </a:rPr>
              <a:t>　</a:t>
            </a:r>
            <a:endParaRPr lang="en-US" altLang="ja-JP" sz="2400" dirty="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solidFill>
                  <a:schemeClr val="tx1"/>
                </a:solidFill>
                <a:latin typeface="ＭＳ 明朝" panose="02020609040205080304" pitchFamily="17" charset="-128"/>
                <a:ea typeface="ＭＳ 明朝" panose="02020609040205080304" pitchFamily="17" charset="-128"/>
              </a:rPr>
              <a:t>3</a:t>
            </a:r>
            <a:r>
              <a:rPr lang="ja-JP" altLang="en-US" sz="2400" dirty="0" smtClean="0">
                <a:solidFill>
                  <a:schemeClr val="tx1"/>
                </a:solidFill>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11</a:t>
            </a:r>
            <a:r>
              <a:rPr lang="ja-JP" altLang="en-US" sz="2400" dirty="0">
                <a:latin typeface="ＭＳ 明朝" panose="02020609040205080304" pitchFamily="17" charset="-128"/>
                <a:ea typeface="ＭＳ 明朝" panose="02020609040205080304" pitchFamily="17" charset="-128"/>
              </a:rPr>
              <a:t>前には原告勝訴判決は、二つだけ</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marL="457200" indent="-279400">
              <a:buClr>
                <a:srgbClr val="0070C0"/>
              </a:buClr>
              <a:buSzPct val="80000"/>
              <a:buFont typeface="+mj-lt"/>
              <a:buAutoNum type="arabicPeriod"/>
            </a:pPr>
            <a:r>
              <a:rPr lang="ja-JP" altLang="en-US" sz="2400" dirty="0" smtClean="0">
                <a:latin typeface="ＭＳ ゴシック" panose="020B0609070205080204" pitchFamily="49" charset="-128"/>
                <a:ea typeface="ＭＳ ゴシック" panose="020B0609070205080204" pitchFamily="49" charset="-128"/>
              </a:rPr>
              <a:t>もんじゅ控訴審</a:t>
            </a:r>
            <a:r>
              <a:rPr lang="en-US" altLang="ja-JP" sz="2400" dirty="0" smtClean="0">
                <a:latin typeface="ＭＳ 明朝" panose="02020609040205080304" pitchFamily="17" charset="-128"/>
                <a:ea typeface="ＭＳ 明朝" panose="02020609040205080304" pitchFamily="17" charset="-128"/>
              </a:rPr>
              <a:t>…2003</a:t>
            </a:r>
            <a:r>
              <a:rPr lang="ja-JP" altLang="en-US" sz="2400" dirty="0" smtClean="0">
                <a:latin typeface="ＭＳ 明朝" panose="02020609040205080304" pitchFamily="17" charset="-128"/>
                <a:ea typeface="ＭＳ 明朝" panose="02020609040205080304" pitchFamily="17" charset="-128"/>
              </a:rPr>
              <a:t>年、名古屋高裁金沢</a:t>
            </a:r>
            <a:r>
              <a:rPr lang="ja-JP" altLang="en-US" sz="2400" dirty="0">
                <a:latin typeface="ＭＳ 明朝" panose="02020609040205080304" pitchFamily="17" charset="-128"/>
                <a:ea typeface="ＭＳ 明朝" panose="02020609040205080304" pitchFamily="17" charset="-128"/>
              </a:rPr>
              <a:t>支部が</a:t>
            </a:r>
            <a:r>
              <a:rPr lang="ja-JP" altLang="en-US" sz="2400" dirty="0" smtClean="0">
                <a:latin typeface="ＭＳ 明朝" panose="02020609040205080304" pitchFamily="17" charset="-128"/>
                <a:ea typeface="ＭＳ 明朝" panose="02020609040205080304" pitchFamily="17" charset="-128"/>
              </a:rPr>
              <a:t>、原子炉の安全審査に違法</a:t>
            </a:r>
            <a:r>
              <a:rPr lang="ja-JP" altLang="en-US" sz="2400" dirty="0">
                <a:latin typeface="ＭＳ 明朝" panose="02020609040205080304" pitchFamily="17" charset="-128"/>
                <a:ea typeface="ＭＳ 明朝" panose="02020609040205080304" pitchFamily="17" charset="-128"/>
              </a:rPr>
              <a:t>な点があると</a:t>
            </a:r>
            <a:r>
              <a:rPr lang="ja-JP" altLang="en-US" sz="2400" dirty="0" smtClean="0">
                <a:latin typeface="ＭＳ 明朝" panose="02020609040205080304" pitchFamily="17" charset="-128"/>
                <a:ea typeface="ＭＳ 明朝" panose="02020609040205080304" pitchFamily="17" charset="-128"/>
              </a:rPr>
              <a:t>して設置許可は無効と判決。</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1800" dirty="0" smtClean="0">
                <a:latin typeface="ＭＳ 明朝" panose="02020609040205080304" pitchFamily="17" charset="-128"/>
                <a:ea typeface="ＭＳ 明朝" panose="02020609040205080304" pitchFamily="17" charset="-128"/>
              </a:rPr>
              <a:t>（</a:t>
            </a:r>
            <a:r>
              <a:rPr lang="en-US" altLang="ja-JP" sz="1800" dirty="0" smtClean="0">
                <a:latin typeface="ＭＳ 明朝" panose="02020609040205080304" pitchFamily="17" charset="-128"/>
                <a:ea typeface="ＭＳ 明朝" panose="02020609040205080304" pitchFamily="17" charset="-128"/>
              </a:rPr>
              <a:t>2005</a:t>
            </a:r>
            <a:r>
              <a:rPr lang="ja-JP" altLang="en-US" sz="1800" dirty="0" smtClean="0">
                <a:latin typeface="ＭＳ 明朝" panose="02020609040205080304" pitchFamily="17" charset="-128"/>
                <a:ea typeface="ＭＳ 明朝" panose="02020609040205080304" pitchFamily="17" charset="-128"/>
              </a:rPr>
              <a:t>年</a:t>
            </a:r>
            <a:r>
              <a:rPr lang="ja-JP" altLang="en-US" sz="1800" dirty="0">
                <a:latin typeface="ＭＳ 明朝" panose="02020609040205080304" pitchFamily="17" charset="-128"/>
                <a:ea typeface="ＭＳ 明朝" panose="02020609040205080304" pitchFamily="17" charset="-128"/>
              </a:rPr>
              <a:t>最高裁で敗訴）</a:t>
            </a:r>
            <a:endParaRPr lang="en-US" altLang="ja-JP" sz="1800" dirty="0">
              <a:latin typeface="ＭＳ 明朝" panose="02020609040205080304" pitchFamily="17" charset="-128"/>
              <a:ea typeface="ＭＳ 明朝" panose="02020609040205080304" pitchFamily="17" charset="-128"/>
            </a:endParaRPr>
          </a:p>
          <a:p>
            <a:pPr marL="457200" indent="-279400">
              <a:lnSpc>
                <a:spcPct val="20000"/>
              </a:lnSpc>
              <a:buClr>
                <a:srgbClr val="0070C0"/>
              </a:buClr>
              <a:buSzPct val="80000"/>
              <a:buFont typeface="Wingdings" panose="05000000000000000000" pitchFamily="2" charset="2"/>
              <a:buChar char="l"/>
            </a:pPr>
            <a:endParaRPr lang="en-US" altLang="ja-JP" sz="2400" dirty="0">
              <a:latin typeface="ＭＳ 明朝" panose="02020609040205080304" pitchFamily="17" charset="-128"/>
              <a:ea typeface="ＭＳ 明朝" panose="02020609040205080304" pitchFamily="17" charset="-128"/>
            </a:endParaRPr>
          </a:p>
          <a:p>
            <a:pPr marL="457200" indent="-279400">
              <a:buClr>
                <a:srgbClr val="0070C0"/>
              </a:buClr>
              <a:buSzPct val="80000"/>
              <a:buFont typeface="+mj-lt"/>
              <a:buAutoNum type="arabicPeriod" startAt="2"/>
            </a:pPr>
            <a:r>
              <a:rPr lang="ja-JP" altLang="en-US" sz="2400" dirty="0" smtClean="0">
                <a:latin typeface="ＭＳ ゴシック" panose="020B0609070205080204" pitchFamily="49" charset="-128"/>
                <a:ea typeface="ＭＳ ゴシック" panose="020B0609070205080204" pitchFamily="49" charset="-128"/>
              </a:rPr>
              <a:t>志賀</a:t>
            </a:r>
            <a:r>
              <a:rPr lang="en-US" altLang="ja-JP" sz="2400" dirty="0" smtClean="0">
                <a:latin typeface="ＭＳ ゴシック" panose="020B0609070205080204" pitchFamily="49" charset="-128"/>
                <a:ea typeface="ＭＳ ゴシック" panose="020B0609070205080204" pitchFamily="49" charset="-128"/>
              </a:rPr>
              <a:t>2</a:t>
            </a:r>
            <a:r>
              <a:rPr lang="ja-JP" altLang="en-US" sz="2400" dirty="0" smtClean="0">
                <a:latin typeface="ＭＳ ゴシック" panose="020B0609070205080204" pitchFamily="49" charset="-128"/>
                <a:ea typeface="ＭＳ ゴシック" panose="020B0609070205080204" pitchFamily="49" charset="-128"/>
              </a:rPr>
              <a:t>号訴訟</a:t>
            </a:r>
            <a:r>
              <a:rPr lang="en-US" altLang="ja-JP" sz="2400" dirty="0" smtClean="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志賀</a:t>
            </a:r>
            <a:r>
              <a:rPr lang="ja-JP" altLang="en-US" sz="2400" dirty="0" smtClean="0">
                <a:latin typeface="ＭＳ 明朝" panose="02020609040205080304" pitchFamily="17" charset="-128"/>
                <a:ea typeface="ＭＳ 明朝" panose="02020609040205080304" pitchFamily="17" charset="-128"/>
              </a:rPr>
              <a:t>原発</a:t>
            </a:r>
            <a:r>
              <a:rPr lang="en-US" altLang="ja-JP" sz="2400" dirty="0" smtClean="0">
                <a:latin typeface="ＭＳ 明朝" panose="02020609040205080304" pitchFamily="17" charset="-128"/>
                <a:ea typeface="ＭＳ 明朝" panose="02020609040205080304" pitchFamily="17" charset="-128"/>
              </a:rPr>
              <a:t>2</a:t>
            </a:r>
            <a:r>
              <a:rPr lang="ja-JP" altLang="en-US" sz="2400" dirty="0" smtClean="0">
                <a:latin typeface="ＭＳ 明朝" panose="02020609040205080304" pitchFamily="17" charset="-128"/>
                <a:ea typeface="ＭＳ 明朝" panose="02020609040205080304" pitchFamily="17" charset="-128"/>
              </a:rPr>
              <a:t>号炉運転差止</a:t>
            </a:r>
            <a:r>
              <a:rPr lang="ja-JP" altLang="en-US" sz="2400" dirty="0">
                <a:latin typeface="ＭＳ 明朝" panose="02020609040205080304" pitchFamily="17" charset="-128"/>
                <a:ea typeface="ＭＳ 明朝" panose="02020609040205080304" pitchFamily="17" charset="-128"/>
              </a:rPr>
              <a:t>請求事件</a:t>
            </a:r>
            <a:r>
              <a:rPr lang="ja-JP" altLang="en-US" sz="1800" dirty="0">
                <a:latin typeface="ＭＳ 明朝" panose="02020609040205080304" pitchFamily="17" charset="-128"/>
                <a:ea typeface="ＭＳ 明朝" panose="02020609040205080304" pitchFamily="17" charset="-128"/>
              </a:rPr>
              <a:t>（金沢地裁、井戸謙一裁判長）</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2006</a:t>
            </a:r>
            <a:r>
              <a:rPr lang="ja-JP" altLang="en-US" sz="2400" dirty="0">
                <a:latin typeface="ＭＳ 明朝" panose="02020609040205080304" pitchFamily="17" charset="-128"/>
                <a:ea typeface="ＭＳ 明朝" panose="02020609040205080304" pitchFamily="17" charset="-128"/>
              </a:rPr>
              <a:t>年、耐震性の疑問</a:t>
            </a:r>
            <a:r>
              <a:rPr lang="ja-JP" altLang="en-US" sz="2400" dirty="0" smtClean="0">
                <a:latin typeface="ＭＳ 明朝" panose="02020609040205080304" pitchFamily="17" charset="-128"/>
                <a:ea typeface="ＭＳ 明朝" panose="02020609040205080304" pitchFamily="17" charset="-128"/>
              </a:rPr>
              <a:t>により、</a:t>
            </a:r>
            <a:r>
              <a:rPr lang="ja-JP" altLang="en-US" sz="2400" dirty="0">
                <a:latin typeface="ＭＳ 明朝" panose="02020609040205080304" pitchFamily="17" charset="-128"/>
                <a:ea typeface="ＭＳ 明朝" panose="02020609040205080304" pitchFamily="17" charset="-128"/>
              </a:rPr>
              <a:t>運転中の</a:t>
            </a:r>
            <a:r>
              <a:rPr lang="en-US" altLang="ja-JP" sz="2400" dirty="0">
                <a:latin typeface="ＭＳ 明朝" panose="02020609040205080304" pitchFamily="17" charset="-128"/>
                <a:ea typeface="ＭＳ 明朝" panose="02020609040205080304" pitchFamily="17" charset="-128"/>
              </a:rPr>
              <a:t>2</a:t>
            </a:r>
            <a:r>
              <a:rPr lang="ja-JP" altLang="en-US" sz="2400" dirty="0">
                <a:latin typeface="ＭＳ 明朝" panose="02020609040205080304" pitchFamily="17" charset="-128"/>
                <a:ea typeface="ＭＳ 明朝" panose="02020609040205080304" pitchFamily="17" charset="-128"/>
              </a:rPr>
              <a:t>号機に対し運転差し止めを命令</a:t>
            </a: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1800" dirty="0" smtClean="0">
                <a:latin typeface="ＭＳ 明朝" panose="02020609040205080304" pitchFamily="17" charset="-128"/>
                <a:ea typeface="ＭＳ 明朝" panose="02020609040205080304" pitchFamily="17" charset="-128"/>
              </a:rPr>
              <a:t>（国</a:t>
            </a:r>
            <a:r>
              <a:rPr lang="ja-JP" altLang="en-US" sz="1800" dirty="0">
                <a:latin typeface="ＭＳ 明朝" panose="02020609040205080304" pitchFamily="17" charset="-128"/>
                <a:ea typeface="ＭＳ 明朝" panose="02020609040205080304" pitchFamily="17" charset="-128"/>
              </a:rPr>
              <a:t>は、裁判で</a:t>
            </a:r>
            <a:r>
              <a:rPr lang="ja-JP" altLang="en-US" sz="1800" dirty="0" smtClean="0">
                <a:latin typeface="ＭＳ 明朝" panose="02020609040205080304" pitchFamily="17" charset="-128"/>
                <a:ea typeface="ＭＳ 明朝" panose="02020609040205080304" pitchFamily="17" charset="-128"/>
              </a:rPr>
              <a:t>負けてからあわてて、新しい耐震指針を作成。判決から半年後に</a:t>
            </a:r>
            <a:r>
              <a:rPr lang="ja-JP" altLang="en-US" sz="1800" dirty="0">
                <a:latin typeface="ＭＳ 明朝" panose="02020609040205080304" pitchFamily="17" charset="-128"/>
                <a:ea typeface="ＭＳ 明朝" panose="02020609040205080304" pitchFamily="17" charset="-128"/>
              </a:rPr>
              <a:t>「原子力発電所の耐震設計審査指針」が改定</a:t>
            </a:r>
            <a:r>
              <a:rPr lang="ja-JP" altLang="en-US" sz="1800" dirty="0" smtClean="0">
                <a:latin typeface="ＭＳ 明朝" panose="02020609040205080304" pitchFamily="17" charset="-128"/>
                <a:ea typeface="ＭＳ 明朝" panose="02020609040205080304" pitchFamily="17" charset="-128"/>
              </a:rPr>
              <a:t>された。裁判は、</a:t>
            </a:r>
            <a:r>
              <a:rPr lang="en-US" altLang="ja-JP" sz="1800" dirty="0" smtClean="0">
                <a:latin typeface="ＭＳ 明朝" panose="02020609040205080304" pitchFamily="17" charset="-128"/>
                <a:ea typeface="ＭＳ 明朝" panose="02020609040205080304" pitchFamily="17" charset="-128"/>
              </a:rPr>
              <a:t>2009</a:t>
            </a:r>
            <a:r>
              <a:rPr lang="ja-JP" altLang="en-US" sz="1800" dirty="0">
                <a:latin typeface="ＭＳ 明朝" panose="02020609040205080304" pitchFamily="17" charset="-128"/>
                <a:ea typeface="ＭＳ 明朝" panose="02020609040205080304" pitchFamily="17" charset="-128"/>
              </a:rPr>
              <a:t>年高裁、</a:t>
            </a:r>
            <a:r>
              <a:rPr lang="en-US" altLang="ja-JP" sz="1800" dirty="0">
                <a:latin typeface="ＭＳ 明朝" panose="02020609040205080304" pitchFamily="17" charset="-128"/>
                <a:ea typeface="ＭＳ 明朝" panose="02020609040205080304" pitchFamily="17" charset="-128"/>
              </a:rPr>
              <a:t>2010</a:t>
            </a:r>
            <a:r>
              <a:rPr lang="ja-JP" altLang="en-US" sz="1800" dirty="0">
                <a:latin typeface="ＭＳ 明朝" panose="02020609040205080304" pitchFamily="17" charset="-128"/>
                <a:ea typeface="ＭＳ 明朝" panose="02020609040205080304" pitchFamily="17" charset="-128"/>
              </a:rPr>
              <a:t>年最高裁で</a:t>
            </a:r>
            <a:r>
              <a:rPr lang="ja-JP" altLang="en-US" sz="1800" dirty="0" smtClean="0">
                <a:latin typeface="ＭＳ 明朝" panose="02020609040205080304" pitchFamily="17" charset="-128"/>
                <a:ea typeface="ＭＳ 明朝" panose="02020609040205080304" pitchFamily="17" charset="-128"/>
              </a:rPr>
              <a:t>敗訴 ）</a:t>
            </a:r>
            <a:endParaRPr lang="en-US" altLang="ja-JP" sz="1800" dirty="0">
              <a:latin typeface="ＭＳ 明朝" panose="02020609040205080304" pitchFamily="17" charset="-128"/>
              <a:ea typeface="ＭＳ 明朝" panose="02020609040205080304" pitchFamily="17" charset="-128"/>
            </a:endParaRPr>
          </a:p>
          <a:p>
            <a:pPr>
              <a:buClr>
                <a:srgbClr val="0070C0"/>
              </a:buClr>
              <a:buFont typeface="Wingdings" panose="05000000000000000000" pitchFamily="2" charset="2"/>
              <a:buChar char="l"/>
            </a:pPr>
            <a:endParaRPr lang="ja-JP" altLang="en-US" sz="2400" dirty="0">
              <a:latin typeface="ＭＳ 明朝" panose="02020609040205080304" pitchFamily="17" charset="-128"/>
              <a:ea typeface="ＭＳ 明朝" panose="02020609040205080304" pitchFamily="17"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a:t>
            </a:r>
            <a:endParaRPr lang="en-US" sz="2400" dirty="0">
              <a:latin typeface="ＭＳ 明朝" panose="02020609040205080304" pitchFamily="17" charset="-128"/>
              <a:ea typeface="ＭＳ 明朝" panose="02020609040205080304" pitchFamily="17" charset="-128"/>
            </a:endParaRPr>
          </a:p>
        </p:txBody>
      </p:sp>
      <p:sp>
        <p:nvSpPr>
          <p:cNvPr id="2" name="正方形/長方形 1"/>
          <p:cNvSpPr/>
          <p:nvPr/>
        </p:nvSpPr>
        <p:spPr>
          <a:xfrm>
            <a:off x="7091083" y="7149403"/>
            <a:ext cx="3071675" cy="338554"/>
          </a:xfrm>
          <a:prstGeom prst="rect">
            <a:avLst/>
          </a:prstGeom>
        </p:spPr>
        <p:txBody>
          <a:bodyPr wrap="none">
            <a:spAutoFit/>
          </a:bodyPr>
          <a:lstStyle/>
          <a:p>
            <a:pPr lvl="0"/>
            <a:r>
              <a:rPr kumimoji="1" lang="en-US" altLang="ja-JP" sz="1600" dirty="0" smtClean="0"/>
              <a:t>【No.</a:t>
            </a:r>
            <a:fld id="{0F38BA2F-080E-41F8-A5FB-C4576479436B}" type="slidenum">
              <a:rPr kumimoji="1" lang="en-US" altLang="ja-JP" sz="1600" smtClean="0"/>
              <a:t>3</a:t>
            </a:fld>
            <a:r>
              <a:rPr kumimoji="1" lang="ja-JP" altLang="en-US" sz="1600" dirty="0" smtClean="0"/>
              <a:t>  </a:t>
            </a:r>
            <a:r>
              <a:rPr kumimoji="1" lang="en-US" altLang="ja-JP" sz="1600" dirty="0"/>
              <a:t>[1] </a:t>
            </a:r>
            <a:r>
              <a:rPr kumimoji="1" lang="ja-JP" altLang="en-US" sz="1600" dirty="0"/>
              <a:t>多くの脱原発</a:t>
            </a:r>
            <a:r>
              <a:rPr kumimoji="1" lang="ja-JP" altLang="en-US" sz="1600" dirty="0" smtClean="0"/>
              <a:t>裁判</a:t>
            </a:r>
            <a:r>
              <a:rPr kumimoji="1" lang="en-US" altLang="ja-JP" sz="1600" dirty="0" smtClean="0"/>
              <a:t>】</a:t>
            </a:r>
            <a:endParaRPr kumimoji="1" lang="ja-JP" altLang="en-US" sz="1600" dirty="0"/>
          </a:p>
        </p:txBody>
      </p:sp>
    </p:spTree>
    <p:extLst>
      <p:ext uri="{BB962C8B-B14F-4D97-AF65-F5344CB8AC3E}">
        <p14:creationId xmlns:p14="http://schemas.microsoft.com/office/powerpoint/2010/main" val="798632269"/>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type="body" idx="4294967295"/>
          </p:nvPr>
        </p:nvSpPr>
        <p:spPr>
          <a:xfrm>
            <a:off x="0" y="1335741"/>
            <a:ext cx="10080625" cy="5422247"/>
          </a:xfrm>
          <a:prstGeom prst="rect">
            <a:avLst/>
          </a:prstGeom>
          <a:noFill/>
          <a:ln>
            <a:noFill/>
          </a:ln>
        </p:spPr>
        <p:txBody>
          <a:bodyPr lIns="0" tIns="28200" rIns="0" bIns="0" anchor="t" anchorCtr="0">
            <a:noAutofit/>
          </a:bodyPr>
          <a:lstStyle/>
          <a:p>
            <a:pPr marL="177800" marR="0" lvl="0" indent="-177800" algn="ctr" rtl="0">
              <a:lnSpc>
                <a:spcPct val="93000"/>
              </a:lnSpc>
              <a:spcBef>
                <a:spcPts val="0"/>
              </a:spcBef>
              <a:spcAft>
                <a:spcPts val="1400"/>
              </a:spcAft>
              <a:buClr>
                <a:srgbClr val="0070C0"/>
              </a:buClr>
              <a:buSzPct val="80000"/>
              <a:buFont typeface="Wingdings" panose="05000000000000000000" pitchFamily="2" charset="2"/>
              <a:buChar char="l"/>
            </a:pPr>
            <a:r>
              <a:rPr lang="en-US" sz="2400" b="0" i="0" u="none" strike="noStrike" cap="none" baseline="0" dirty="0" err="1">
                <a:solidFill>
                  <a:srgbClr val="000000"/>
                </a:solidFill>
                <a:latin typeface="ＭＳ 明朝" panose="02020609040205080304" pitchFamily="17" charset="-128"/>
                <a:ea typeface="ＭＳ 明朝" panose="02020609040205080304" pitchFamily="17" charset="-128"/>
                <a:sym typeface="Arial"/>
              </a:rPr>
              <a:t>福島生業訴訟の原告らとの交流会</a:t>
            </a: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p:txBody>
      </p:sp>
      <p:pic>
        <p:nvPicPr>
          <p:cNvPr id="97" name="Shape 97"/>
          <p:cNvPicPr preferRelativeResize="0"/>
          <p:nvPr/>
        </p:nvPicPr>
        <p:blipFill rotWithShape="1">
          <a:blip r:embed="rId3">
            <a:alphaModFix/>
          </a:blip>
          <a:srcRect/>
          <a:stretch/>
        </p:blipFill>
        <p:spPr>
          <a:xfrm>
            <a:off x="831057" y="1850529"/>
            <a:ext cx="8418512" cy="5111750"/>
          </a:xfrm>
          <a:prstGeom prst="rect">
            <a:avLst/>
          </a:prstGeom>
          <a:noFill/>
          <a:ln>
            <a:noFill/>
          </a:ln>
        </p:spPr>
      </p:pic>
      <p:sp>
        <p:nvSpPr>
          <p:cNvPr id="3" name="正方形/長方形 2"/>
          <p:cNvSpPr/>
          <p:nvPr/>
        </p:nvSpPr>
        <p:spPr>
          <a:xfrm>
            <a:off x="5516555" y="7147907"/>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047F6872-80BD-474E-8898-26C93F3B90A0}" type="slidenum">
              <a:rPr kumimoji="1" lang="en-US" altLang="ja-JP" sz="1600" smtClean="0"/>
              <a:t>30</a:t>
            </a:fld>
            <a:r>
              <a:rPr kumimoji="1" lang="ja-JP" altLang="en-US" sz="1600" dirty="0" smtClean="0"/>
              <a:t>  </a:t>
            </a:r>
            <a:r>
              <a:rPr kumimoji="1" lang="en-US" altLang="ja-JP" sz="1600" dirty="0" smtClean="0"/>
              <a:t>[</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Shape 103"/>
          <p:cNvSpPr txBox="1">
            <a:spLocks noGrp="1"/>
          </p:cNvSpPr>
          <p:nvPr>
            <p:ph type="body" idx="4294967295"/>
          </p:nvPr>
        </p:nvSpPr>
        <p:spPr>
          <a:xfrm>
            <a:off x="0" y="1768475"/>
            <a:ext cx="9070975" cy="4989513"/>
          </a:xfrm>
          <a:prstGeom prst="rect">
            <a:avLst/>
          </a:prstGeom>
          <a:noFill/>
          <a:ln>
            <a:noFill/>
          </a:ln>
        </p:spPr>
        <p:txBody>
          <a:bodyPr lIns="0" tIns="28200" rIns="0" bIns="0" anchor="t" anchorCtr="0">
            <a:noAutofit/>
          </a:bodyPr>
          <a:lstStyle/>
          <a:p>
            <a:pPr marL="431800" marR="0" lvl="0" indent="-330200" algn="ctr" rtl="0">
              <a:lnSpc>
                <a:spcPct val="93000"/>
              </a:lnSpc>
              <a:spcBef>
                <a:spcPts val="0"/>
              </a:spcBef>
              <a:spcAft>
                <a:spcPts val="1400"/>
              </a:spcAft>
              <a:buClr>
                <a:srgbClr val="000000"/>
              </a:buClr>
              <a:buSzPct val="45000"/>
              <a:buFont typeface="Noto Symbol"/>
              <a:buChar char="●"/>
            </a:pPr>
            <a:r>
              <a:rPr lang="en-US" sz="3200" b="0" i="0" u="none" strike="noStrike" cap="none" baseline="0">
                <a:solidFill>
                  <a:srgbClr val="000000"/>
                </a:solidFill>
                <a:latin typeface="Arial"/>
                <a:ea typeface="Arial"/>
                <a:cs typeface="Arial"/>
                <a:sym typeface="Arial"/>
              </a:rPr>
              <a:t>報告集</a:t>
            </a:r>
          </a:p>
        </p:txBody>
      </p:sp>
      <p:pic>
        <p:nvPicPr>
          <p:cNvPr id="104" name="Shape 104"/>
          <p:cNvPicPr preferRelativeResize="0"/>
          <p:nvPr/>
        </p:nvPicPr>
        <p:blipFill rotWithShape="1">
          <a:blip r:embed="rId3">
            <a:alphaModFix/>
          </a:blip>
          <a:srcRect/>
          <a:stretch/>
        </p:blipFill>
        <p:spPr>
          <a:xfrm>
            <a:off x="2362200" y="0"/>
            <a:ext cx="5343525" cy="7559675"/>
          </a:xfrm>
          <a:prstGeom prst="rect">
            <a:avLst/>
          </a:prstGeom>
          <a:noFill/>
          <a:ln w="9525" cap="flat">
            <a:solidFill>
              <a:srgbClr val="808080"/>
            </a:solidFill>
            <a:prstDash val="solid"/>
            <a:round/>
            <a:headEnd type="none" w="med" len="med"/>
            <a:tailEnd type="none" w="med" len="med"/>
          </a:ln>
        </p:spPr>
      </p:pic>
      <p:sp>
        <p:nvSpPr>
          <p:cNvPr id="3" name="正方形/長方形 2"/>
          <p:cNvSpPr/>
          <p:nvPr/>
        </p:nvSpPr>
        <p:spPr>
          <a:xfrm>
            <a:off x="5582159" y="7097831"/>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D92A9866-DBA0-447C-AB20-FF0864C8CCBB}" type="slidenum">
              <a:rPr kumimoji="1" lang="en-US" altLang="ja-JP" sz="1600" smtClean="0"/>
              <a:t>31</a:t>
            </a:fld>
            <a:r>
              <a:rPr kumimoji="1" lang="ja-JP" altLang="en-US" sz="1600" dirty="0" smtClean="0"/>
              <a:t>  </a:t>
            </a:r>
            <a:r>
              <a:rPr kumimoji="1" lang="en-US" altLang="ja-JP" sz="1600" dirty="0" smtClean="0"/>
              <a:t>[</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idx="4294967295"/>
          </p:nvPr>
        </p:nvSpPr>
        <p:spPr>
          <a:xfrm>
            <a:off x="0" y="301625"/>
            <a:ext cx="9070975" cy="1262063"/>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4400" b="0" i="0" u="none" strike="noStrike" cap="none" baseline="0" dirty="0" err="1">
                <a:solidFill>
                  <a:srgbClr val="3333FF"/>
                </a:solidFill>
                <a:latin typeface="Arial"/>
                <a:ea typeface="Arial"/>
                <a:cs typeface="Arial"/>
                <a:sym typeface="Arial"/>
              </a:rPr>
              <a:t>低線量被曝の学習会</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（2014年4月19日）</a:t>
            </a:r>
          </a:p>
        </p:txBody>
      </p:sp>
      <p:sp>
        <p:nvSpPr>
          <p:cNvPr id="82" name="Shape 82"/>
          <p:cNvSpPr txBox="1">
            <a:spLocks noGrp="1"/>
          </p:cNvSpPr>
          <p:nvPr>
            <p:ph type="body" idx="4294967295"/>
          </p:nvPr>
        </p:nvSpPr>
        <p:spPr>
          <a:xfrm>
            <a:off x="0" y="1768475"/>
            <a:ext cx="9070975" cy="4989513"/>
          </a:xfrm>
          <a:prstGeom prst="rect">
            <a:avLst/>
          </a:prstGeom>
          <a:noFill/>
          <a:ln>
            <a:noFill/>
          </a:ln>
        </p:spPr>
        <p:txBody>
          <a:bodyPr lIns="0" tIns="28200" rIns="0" bIns="0" anchor="t" anchorCtr="0">
            <a:noAutofit/>
          </a:bodyPr>
          <a:lstStyle/>
          <a:p>
            <a:pPr marL="177800" marR="0" lvl="0" indent="-177800" algn="ctr" rtl="0">
              <a:lnSpc>
                <a:spcPct val="93000"/>
              </a:lnSpc>
              <a:spcBef>
                <a:spcPts val="0"/>
              </a:spcBef>
              <a:spcAft>
                <a:spcPts val="1400"/>
              </a:spcAft>
              <a:buClr>
                <a:srgbClr val="0070C0"/>
              </a:buClr>
              <a:buFont typeface="Wingdings" panose="05000000000000000000" pitchFamily="2" charset="2"/>
              <a:buChar char="l"/>
            </a:pPr>
            <a:r>
              <a:rPr lang="en-US" sz="2400" b="0" i="0" u="none" strike="noStrike" cap="none" baseline="0" dirty="0" err="1">
                <a:solidFill>
                  <a:srgbClr val="000000"/>
                </a:solidFill>
                <a:latin typeface="ＭＳ 明朝" panose="02020609040205080304" pitchFamily="17" charset="-128"/>
                <a:ea typeface="ＭＳ 明朝" panose="02020609040205080304" pitchFamily="17" charset="-128"/>
                <a:sym typeface="Arial"/>
              </a:rPr>
              <a:t>加藤聡子さん</a:t>
            </a:r>
            <a:r>
              <a:rPr lang="en-US" sz="18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a:t>
            </a:r>
            <a:r>
              <a:rPr lang="ja-JP" altLang="en-US" sz="18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元</a:t>
            </a:r>
            <a:r>
              <a:rPr lang="en-US" sz="1800" b="0" i="0" u="none" strike="noStrike" cap="none" baseline="0" dirty="0" err="1" smtClean="0">
                <a:solidFill>
                  <a:srgbClr val="000000"/>
                </a:solidFill>
                <a:latin typeface="ＭＳ 明朝" panose="02020609040205080304" pitchFamily="17" charset="-128"/>
                <a:ea typeface="ＭＳ 明朝" panose="02020609040205080304" pitchFamily="17" charset="-128"/>
                <a:sym typeface="Arial"/>
              </a:rPr>
              <a:t>聖母女学院短大教授</a:t>
            </a:r>
            <a:r>
              <a:rPr lang="en-US" sz="1800" b="0" i="0" u="none" strike="noStrike" cap="none" baseline="0" dirty="0">
                <a:solidFill>
                  <a:srgbClr val="000000"/>
                </a:solidFill>
                <a:latin typeface="ＭＳ 明朝" panose="02020609040205080304" pitchFamily="17" charset="-128"/>
                <a:ea typeface="ＭＳ 明朝" panose="02020609040205080304" pitchFamily="17" charset="-128"/>
                <a:sym typeface="Arial"/>
              </a:rPr>
              <a:t>）</a:t>
            </a:r>
          </a:p>
        </p:txBody>
      </p:sp>
      <p:pic>
        <p:nvPicPr>
          <p:cNvPr id="83" name="Shape 83"/>
          <p:cNvPicPr preferRelativeResize="0"/>
          <p:nvPr/>
        </p:nvPicPr>
        <p:blipFill rotWithShape="1">
          <a:blip r:embed="rId3">
            <a:alphaModFix/>
          </a:blip>
          <a:srcRect/>
          <a:stretch/>
        </p:blipFill>
        <p:spPr>
          <a:xfrm>
            <a:off x="1152525" y="2328769"/>
            <a:ext cx="7770812" cy="4745036"/>
          </a:xfrm>
          <a:prstGeom prst="rect">
            <a:avLst/>
          </a:prstGeom>
          <a:noFill/>
          <a:ln>
            <a:noFill/>
          </a:ln>
        </p:spPr>
      </p:pic>
      <p:sp>
        <p:nvSpPr>
          <p:cNvPr id="3" name="正方形/長方形 2"/>
          <p:cNvSpPr/>
          <p:nvPr/>
        </p:nvSpPr>
        <p:spPr>
          <a:xfrm>
            <a:off x="5516555" y="7149005"/>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BD0CF329-0831-4E97-A185-00F9AFD4373A}" type="slidenum">
              <a:rPr kumimoji="1" lang="en-US" altLang="ja-JP" sz="1600" smtClean="0"/>
              <a:t>32</a:t>
            </a:fld>
            <a:r>
              <a:rPr kumimoji="1" lang="en-US" altLang="ja-JP" sz="1600" dirty="0" smtClean="0"/>
              <a:t> </a:t>
            </a:r>
            <a:r>
              <a:rPr kumimoji="1" lang="ja-JP" altLang="en-US" sz="1600" dirty="0" smtClean="0"/>
              <a:t> </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idx="4294967295"/>
          </p:nvPr>
        </p:nvSpPr>
        <p:spPr>
          <a:xfrm>
            <a:off x="0" y="301625"/>
            <a:ext cx="10080625" cy="1262063"/>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4400" b="0" i="0" u="none" strike="noStrike" cap="none" baseline="0" dirty="0">
                <a:solidFill>
                  <a:srgbClr val="3333FF"/>
                </a:solidFill>
                <a:latin typeface="Arial"/>
                <a:ea typeface="Arial"/>
                <a:cs typeface="Arial"/>
                <a:sym typeface="Arial"/>
              </a:rPr>
              <a:t>第2回原告団総会</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（2014年6月7日）</a:t>
            </a:r>
          </a:p>
        </p:txBody>
      </p:sp>
      <p:sp>
        <p:nvSpPr>
          <p:cNvPr id="54" name="Shape 54"/>
          <p:cNvSpPr txBox="1">
            <a:spLocks noGrp="1"/>
          </p:cNvSpPr>
          <p:nvPr>
            <p:ph type="body" idx="4294967295"/>
          </p:nvPr>
        </p:nvSpPr>
        <p:spPr>
          <a:xfrm>
            <a:off x="0" y="1768475"/>
            <a:ext cx="10080625" cy="3590925"/>
          </a:xfrm>
          <a:prstGeom prst="rect">
            <a:avLst/>
          </a:prstGeom>
          <a:noFill/>
          <a:ln>
            <a:noFill/>
          </a:ln>
        </p:spPr>
        <p:txBody>
          <a:bodyPr lIns="0" tIns="28200" rIns="0" bIns="0" anchor="t" anchorCtr="0">
            <a:noAutofit/>
          </a:bodyPr>
          <a:lstStyle/>
          <a:p>
            <a:pPr marL="177800" marR="0" lvl="0" indent="-177800" algn="ctr" rtl="0">
              <a:lnSpc>
                <a:spcPct val="93000"/>
              </a:lnSpc>
              <a:spcBef>
                <a:spcPts val="0"/>
              </a:spcBef>
              <a:spcAft>
                <a:spcPts val="0"/>
              </a:spcAft>
              <a:buClr>
                <a:srgbClr val="0070C0"/>
              </a:buClr>
              <a:buSzPct val="80000"/>
              <a:buFont typeface="Wingdings" panose="05000000000000000000" pitchFamily="2" charset="2"/>
              <a:buChar char="l"/>
            </a:pPr>
            <a:r>
              <a:rPr lang="en-US" sz="2400" b="0" i="0" u="none" strike="noStrike" cap="none" baseline="0" dirty="0" err="1">
                <a:solidFill>
                  <a:srgbClr val="000000"/>
                </a:solidFill>
                <a:latin typeface="ＭＳ 明朝" panose="02020609040205080304" pitchFamily="17" charset="-128"/>
                <a:ea typeface="ＭＳ 明朝" panose="02020609040205080304" pitchFamily="17" charset="-128"/>
                <a:sym typeface="Arial"/>
              </a:rPr>
              <a:t>原告団総会のお楽しみ企画、乙女文楽</a:t>
            </a: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342900" marR="0" lvl="0" indent="-342900" algn="ctr" rtl="0">
              <a:lnSpc>
                <a:spcPct val="93000"/>
              </a:lnSpc>
              <a:spcBef>
                <a:spcPts val="1400"/>
              </a:spcBef>
              <a:spcAft>
                <a:spcPts val="1400"/>
              </a:spcAft>
              <a:buNone/>
            </a:pPr>
            <a:endParaRPr sz="3200" b="0" i="0" u="none" strike="noStrike" cap="none" baseline="0" dirty="0">
              <a:solidFill>
                <a:srgbClr val="000000"/>
              </a:solidFill>
              <a:latin typeface="Arial"/>
              <a:ea typeface="Arial"/>
              <a:cs typeface="Arial"/>
              <a:sym typeface="Arial"/>
            </a:endParaRPr>
          </a:p>
        </p:txBody>
      </p:sp>
      <p:pic>
        <p:nvPicPr>
          <p:cNvPr id="55" name="Shape 55"/>
          <p:cNvPicPr preferRelativeResize="0"/>
          <p:nvPr/>
        </p:nvPicPr>
        <p:blipFill rotWithShape="1">
          <a:blip r:embed="rId3">
            <a:alphaModFix/>
          </a:blip>
          <a:srcRect/>
          <a:stretch/>
        </p:blipFill>
        <p:spPr>
          <a:xfrm>
            <a:off x="1620044" y="2303461"/>
            <a:ext cx="6840537" cy="4535487"/>
          </a:xfrm>
          <a:prstGeom prst="rect">
            <a:avLst/>
          </a:prstGeom>
          <a:noFill/>
          <a:ln>
            <a:noFill/>
          </a:ln>
        </p:spPr>
      </p:pic>
      <p:sp>
        <p:nvSpPr>
          <p:cNvPr id="3" name="正方形/長方形 2"/>
          <p:cNvSpPr/>
          <p:nvPr/>
        </p:nvSpPr>
        <p:spPr>
          <a:xfrm>
            <a:off x="5609054" y="7115761"/>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33C3B17F-BB65-44E8-97F0-7BCEA88EC654}" type="slidenum">
              <a:rPr kumimoji="1" lang="en-US" altLang="ja-JP" sz="1600" smtClean="0"/>
              <a:t>33</a:t>
            </a:fld>
            <a:r>
              <a:rPr kumimoji="1" lang="en-US" altLang="ja-JP" sz="1600" dirty="0" smtClean="0"/>
              <a:t> </a:t>
            </a:r>
            <a:r>
              <a:rPr kumimoji="1" lang="ja-JP" altLang="en-US" sz="1600" dirty="0" smtClean="0"/>
              <a:t> </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Shape 68"/>
          <p:cNvSpPr txBox="1">
            <a:spLocks noGrp="1"/>
          </p:cNvSpPr>
          <p:nvPr>
            <p:ph type="body" idx="4294967295"/>
          </p:nvPr>
        </p:nvSpPr>
        <p:spPr>
          <a:xfrm>
            <a:off x="0" y="1768475"/>
            <a:ext cx="9070975" cy="4989513"/>
          </a:xfrm>
          <a:prstGeom prst="rect">
            <a:avLst/>
          </a:prstGeom>
          <a:noFill/>
          <a:ln>
            <a:noFill/>
          </a:ln>
        </p:spPr>
        <p:txBody>
          <a:bodyPr lIns="0" tIns="28200" rIns="0" bIns="0" anchor="t" anchorCtr="0">
            <a:noAutofit/>
          </a:bodyPr>
          <a:lstStyle/>
          <a:p>
            <a:pPr marL="431800" marR="0" lvl="0" indent="-330200" algn="ctr" rtl="0">
              <a:lnSpc>
                <a:spcPct val="93000"/>
              </a:lnSpc>
              <a:spcBef>
                <a:spcPts val="0"/>
              </a:spcBef>
              <a:spcAft>
                <a:spcPts val="0"/>
              </a:spcAft>
              <a:buClr>
                <a:srgbClr val="000000"/>
              </a:buClr>
              <a:buFont typeface="Arial"/>
              <a:buNone/>
            </a:pPr>
            <a:endParaRPr sz="3200" b="0" i="0" u="none" strike="noStrike" cap="none" baseline="0">
              <a:solidFill>
                <a:srgbClr val="000000"/>
              </a:solidFill>
              <a:latin typeface="Arial"/>
              <a:ea typeface="Arial"/>
              <a:cs typeface="Arial"/>
              <a:sym typeface="Arial"/>
            </a:endParaRPr>
          </a:p>
          <a:p>
            <a:pPr marL="342900" marR="0" lvl="0" indent="-342900" algn="ctr" rtl="0">
              <a:lnSpc>
                <a:spcPct val="93000"/>
              </a:lnSpc>
              <a:spcBef>
                <a:spcPts val="1400"/>
              </a:spcBef>
              <a:spcAft>
                <a:spcPts val="1400"/>
              </a:spcAft>
              <a:buNone/>
            </a:pPr>
            <a:endParaRPr sz="3200" b="0" i="0" u="none" strike="noStrike" cap="none" baseline="0">
              <a:solidFill>
                <a:srgbClr val="000000"/>
              </a:solidFill>
              <a:latin typeface="Arial"/>
              <a:ea typeface="Arial"/>
              <a:cs typeface="Arial"/>
              <a:sym typeface="Arial"/>
            </a:endParaRPr>
          </a:p>
        </p:txBody>
      </p:sp>
      <p:pic>
        <p:nvPicPr>
          <p:cNvPr id="69" name="Shape 69"/>
          <p:cNvPicPr preferRelativeResize="0"/>
          <p:nvPr/>
        </p:nvPicPr>
        <p:blipFill rotWithShape="1">
          <a:blip r:embed="rId3">
            <a:alphaModFix/>
          </a:blip>
          <a:srcRect/>
          <a:stretch/>
        </p:blipFill>
        <p:spPr>
          <a:xfrm>
            <a:off x="2575779" y="78059"/>
            <a:ext cx="4929068" cy="7481616"/>
          </a:xfrm>
          <a:prstGeom prst="rect">
            <a:avLst/>
          </a:prstGeom>
          <a:noFill/>
          <a:ln w="9525" cap="flat">
            <a:solidFill>
              <a:srgbClr val="808080"/>
            </a:solidFill>
            <a:prstDash val="solid"/>
            <a:round/>
            <a:headEnd type="none" w="med" len="med"/>
            <a:tailEnd type="none" w="med" len="med"/>
          </a:ln>
        </p:spPr>
      </p:pic>
      <p:sp>
        <p:nvSpPr>
          <p:cNvPr id="3" name="正方形/長方形 2"/>
          <p:cNvSpPr/>
          <p:nvPr/>
        </p:nvSpPr>
        <p:spPr>
          <a:xfrm>
            <a:off x="5582160" y="7133691"/>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16308616-FB28-4000-9AB3-2F762B95CD42}" type="slidenum">
              <a:rPr kumimoji="1" lang="en-US" altLang="ja-JP" sz="1600" smtClean="0"/>
              <a:t>34</a:t>
            </a:fld>
            <a:r>
              <a:rPr kumimoji="1" lang="en-US" altLang="ja-JP" sz="1600" dirty="0" smtClean="0"/>
              <a:t> </a:t>
            </a:r>
            <a:r>
              <a:rPr kumimoji="1" lang="ja-JP" altLang="en-US" sz="1600" dirty="0" smtClean="0"/>
              <a:t> </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idx="4294967295"/>
          </p:nvPr>
        </p:nvSpPr>
        <p:spPr>
          <a:xfrm>
            <a:off x="0" y="26988"/>
            <a:ext cx="10080625" cy="1809750"/>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4400" b="0" i="0" u="none" strike="noStrike" cap="none" baseline="0" dirty="0" err="1">
                <a:solidFill>
                  <a:srgbClr val="3333FF"/>
                </a:solidFill>
                <a:latin typeface="Arial"/>
                <a:ea typeface="Arial"/>
                <a:cs typeface="Arial"/>
                <a:sym typeface="Arial"/>
              </a:rPr>
              <a:t>福井判決報告集会in京都</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（2014年6月28日）</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endParaRPr lang="en-US" sz="4400" b="0" i="0" u="none" strike="noStrike" cap="none" baseline="0" dirty="0">
              <a:solidFill>
                <a:srgbClr val="000000"/>
              </a:solidFill>
              <a:latin typeface="Arial"/>
              <a:ea typeface="Arial"/>
              <a:cs typeface="Arial"/>
              <a:sym typeface="Arial"/>
            </a:endParaRPr>
          </a:p>
        </p:txBody>
      </p:sp>
      <p:sp>
        <p:nvSpPr>
          <p:cNvPr id="75" name="Shape 75"/>
          <p:cNvSpPr txBox="1">
            <a:spLocks noGrp="1"/>
          </p:cNvSpPr>
          <p:nvPr>
            <p:ph type="body" idx="4294967295"/>
          </p:nvPr>
        </p:nvSpPr>
        <p:spPr>
          <a:xfrm>
            <a:off x="0" y="1768475"/>
            <a:ext cx="10080625" cy="4989513"/>
          </a:xfrm>
          <a:prstGeom prst="rect">
            <a:avLst/>
          </a:prstGeom>
          <a:noFill/>
          <a:ln>
            <a:noFill/>
          </a:ln>
        </p:spPr>
        <p:txBody>
          <a:bodyPr lIns="0" tIns="28200" rIns="0" bIns="0" anchor="t" anchorCtr="0">
            <a:noAutofit/>
          </a:bodyPr>
          <a:lstStyle/>
          <a:p>
            <a:pPr marL="177800" marR="0" lvl="0" indent="-177800" algn="ctr" rtl="0">
              <a:lnSpc>
                <a:spcPct val="93000"/>
              </a:lnSpc>
              <a:spcBef>
                <a:spcPts val="0"/>
              </a:spcBef>
              <a:spcAft>
                <a:spcPts val="0"/>
              </a:spcAft>
              <a:buClr>
                <a:srgbClr val="0070C0"/>
              </a:buClr>
              <a:buFont typeface="Wingdings" panose="05000000000000000000" pitchFamily="2" charset="2"/>
              <a:buChar char="l"/>
            </a:pPr>
            <a:r>
              <a:rPr lang="en-US" sz="2400" b="0" i="0" u="none" strike="noStrike" cap="none" baseline="0" dirty="0" err="1">
                <a:solidFill>
                  <a:srgbClr val="000000"/>
                </a:solidFill>
                <a:latin typeface="ＭＳ 明朝" panose="02020609040205080304" pitchFamily="17" charset="-128"/>
                <a:ea typeface="ＭＳ 明朝" panose="02020609040205080304" pitchFamily="17" charset="-128"/>
                <a:sym typeface="Arial"/>
              </a:rPr>
              <a:t>原告団代表の</a:t>
            </a:r>
            <a:r>
              <a:rPr lang="en-US" sz="2400" b="0" i="0" u="none" strike="noStrike" cap="none" dirty="0" err="1">
                <a:solidFill>
                  <a:srgbClr val="000000"/>
                </a:solidFill>
                <a:latin typeface="Times New Roman" panose="02020603050405020304" pitchFamily="18" charset="0"/>
                <a:ea typeface="ＭＳ 明朝" panose="02020609040205080304" pitchFamily="17" charset="-128"/>
                <a:sym typeface="Arial"/>
              </a:rPr>
              <a:t>中嶌哲演</a:t>
            </a:r>
            <a:r>
              <a:rPr lang="en-US" sz="2400" b="0" i="0" u="none" strike="noStrike" cap="none" baseline="0" dirty="0" err="1">
                <a:solidFill>
                  <a:srgbClr val="000000"/>
                </a:solidFill>
                <a:latin typeface="ＭＳ 明朝" panose="02020609040205080304" pitchFamily="17" charset="-128"/>
                <a:ea typeface="ＭＳ 明朝" panose="02020609040205080304" pitchFamily="17" charset="-128"/>
                <a:sym typeface="Arial"/>
              </a:rPr>
              <a:t>さん</a:t>
            </a: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342900" marR="0" lvl="0" indent="-342900" algn="ctr" rtl="0">
              <a:lnSpc>
                <a:spcPct val="93000"/>
              </a:lnSpc>
              <a:spcBef>
                <a:spcPts val="1400"/>
              </a:spcBef>
              <a:spcAft>
                <a:spcPts val="1400"/>
              </a:spcAft>
              <a:buNone/>
            </a:pPr>
            <a:endParaRPr sz="3200" b="0" i="0" u="none" strike="noStrike" cap="none" baseline="0" dirty="0">
              <a:solidFill>
                <a:srgbClr val="000000"/>
              </a:solidFill>
              <a:latin typeface="Arial"/>
              <a:ea typeface="Arial"/>
              <a:cs typeface="Arial"/>
              <a:sym typeface="Arial"/>
            </a:endParaRPr>
          </a:p>
        </p:txBody>
      </p:sp>
      <p:pic>
        <p:nvPicPr>
          <p:cNvPr id="76" name="Shape 76"/>
          <p:cNvPicPr preferRelativeResize="0"/>
          <p:nvPr/>
        </p:nvPicPr>
        <p:blipFill rotWithShape="1">
          <a:blip r:embed="rId3">
            <a:alphaModFix/>
          </a:blip>
          <a:srcRect/>
          <a:stretch/>
        </p:blipFill>
        <p:spPr>
          <a:xfrm>
            <a:off x="723106" y="2320364"/>
            <a:ext cx="8634412" cy="4816474"/>
          </a:xfrm>
          <a:prstGeom prst="rect">
            <a:avLst/>
          </a:prstGeom>
          <a:noFill/>
          <a:ln>
            <a:noFill/>
          </a:ln>
        </p:spPr>
      </p:pic>
      <p:sp>
        <p:nvSpPr>
          <p:cNvPr id="3" name="正方形/長方形 2"/>
          <p:cNvSpPr/>
          <p:nvPr/>
        </p:nvSpPr>
        <p:spPr>
          <a:xfrm>
            <a:off x="5582160" y="7136838"/>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6B46D2D9-2F5E-4A3B-9A1A-C410A9939CEB}" type="slidenum">
              <a:rPr kumimoji="1" lang="en-US" altLang="ja-JP" sz="1600" smtClean="0"/>
              <a:t>35</a:t>
            </a:fld>
            <a:r>
              <a:rPr kumimoji="1" lang="ja-JP" altLang="en-US" sz="1600" dirty="0" smtClean="0"/>
              <a:t>  </a:t>
            </a:r>
            <a:r>
              <a:rPr kumimoji="1" lang="en-US" altLang="ja-JP" sz="1600" dirty="0" smtClean="0"/>
              <a:t>[</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idx="4294967295"/>
          </p:nvPr>
        </p:nvSpPr>
        <p:spPr>
          <a:xfrm>
            <a:off x="0" y="301625"/>
            <a:ext cx="10080625" cy="1262063"/>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4400" b="0" i="0" u="none" strike="noStrike" cap="none" baseline="0" dirty="0" err="1">
                <a:solidFill>
                  <a:srgbClr val="3333FF"/>
                </a:solidFill>
                <a:latin typeface="Arial"/>
                <a:ea typeface="Arial"/>
                <a:cs typeface="Arial"/>
                <a:sym typeface="Arial"/>
              </a:rPr>
              <a:t>おおい町見学ツア</a:t>
            </a:r>
            <a:r>
              <a:rPr lang="en-US" sz="4400" b="0" i="0" u="none" strike="noStrike" cap="none" baseline="0" dirty="0">
                <a:solidFill>
                  <a:srgbClr val="3333FF"/>
                </a:solidFill>
                <a:latin typeface="Arial"/>
                <a:ea typeface="Arial"/>
                <a:cs typeface="Arial"/>
                <a:sym typeface="Arial"/>
              </a:rPr>
              <a:t>ー</a:t>
            </a:r>
            <a:br>
              <a:rPr lang="en-US" sz="4400" b="0" i="0" u="none" strike="noStrike" cap="none" baseline="0" dirty="0">
                <a:solidFill>
                  <a:srgbClr val="3333FF"/>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（2014年7月6日）</a:t>
            </a:r>
          </a:p>
        </p:txBody>
      </p:sp>
      <p:sp>
        <p:nvSpPr>
          <p:cNvPr id="110" name="Shape 110"/>
          <p:cNvSpPr txBox="1">
            <a:spLocks noGrp="1"/>
          </p:cNvSpPr>
          <p:nvPr>
            <p:ph type="body" idx="4294967295"/>
          </p:nvPr>
        </p:nvSpPr>
        <p:spPr>
          <a:xfrm>
            <a:off x="627528" y="1563688"/>
            <a:ext cx="8740589" cy="5462588"/>
          </a:xfrm>
          <a:prstGeom prst="rect">
            <a:avLst/>
          </a:prstGeom>
          <a:blipFill rotWithShape="1">
            <a:blip r:embed="rId3">
              <a:alphaModFix/>
            </a:blip>
            <a:stretch>
              <a:fillRect/>
            </a:stretch>
          </a:blipFill>
          <a:ln>
            <a:solidFill>
              <a:schemeClr val="tx1"/>
            </a:solidFill>
          </a:ln>
        </p:spPr>
        <p:txBody>
          <a:bodyPr lIns="0" tIns="28200" rIns="0" bIns="0" anchor="t" anchorCtr="0">
            <a:noAutofit/>
          </a:bodyPr>
          <a:lstStyle/>
          <a:p>
            <a:pPr marL="177800" marR="0" lvl="0" indent="-177800" algn="ctr" rtl="0">
              <a:lnSpc>
                <a:spcPct val="93000"/>
              </a:lnSpc>
              <a:spcBef>
                <a:spcPts val="0"/>
              </a:spcBef>
              <a:spcAft>
                <a:spcPts val="0"/>
              </a:spcAft>
              <a:buClr>
                <a:srgbClr val="0070C0"/>
              </a:buClr>
              <a:buSzPct val="80000"/>
              <a:buFont typeface="Wingdings" panose="05000000000000000000" pitchFamily="2" charset="2"/>
              <a:buChar char="l"/>
            </a:pPr>
            <a:r>
              <a:rPr lang="en-US" sz="2400" b="0" i="0" u="none" strike="noStrike" cap="none" baseline="0" dirty="0" err="1">
                <a:solidFill>
                  <a:srgbClr val="000000"/>
                </a:solidFill>
                <a:latin typeface="ＭＳ 明朝" panose="02020609040205080304" pitchFamily="17" charset="-128"/>
                <a:ea typeface="ＭＳ 明朝" panose="02020609040205080304" pitchFamily="17" charset="-128"/>
                <a:sym typeface="Arial"/>
              </a:rPr>
              <a:t>海から見える大飯原発</a:t>
            </a: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342900" marR="0" lvl="0" indent="-342900" algn="ctr" rtl="0">
              <a:lnSpc>
                <a:spcPct val="93000"/>
              </a:lnSpc>
              <a:spcBef>
                <a:spcPts val="1400"/>
              </a:spcBef>
              <a:spcAft>
                <a:spcPts val="1400"/>
              </a:spcAft>
              <a:buNone/>
            </a:pPr>
            <a:endParaRPr sz="3200" b="0" i="0" u="none" strike="noStrike" cap="none" baseline="0" dirty="0">
              <a:solidFill>
                <a:srgbClr val="000000"/>
              </a:solidFill>
              <a:latin typeface="Arial"/>
              <a:ea typeface="Arial"/>
              <a:cs typeface="Arial"/>
              <a:sym typeface="Arial"/>
            </a:endParaRPr>
          </a:p>
        </p:txBody>
      </p:sp>
      <p:sp>
        <p:nvSpPr>
          <p:cNvPr id="3" name="正方形/長方形 2"/>
          <p:cNvSpPr/>
          <p:nvPr/>
        </p:nvSpPr>
        <p:spPr>
          <a:xfrm>
            <a:off x="5537336" y="7142655"/>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D4500E5D-B734-4C51-A7F0-D0184C06104E}" type="slidenum">
              <a:rPr kumimoji="1" lang="en-US" altLang="ja-JP" sz="1600" smtClean="0"/>
              <a:t>36</a:t>
            </a:fld>
            <a:r>
              <a:rPr kumimoji="1" lang="en-US" altLang="ja-JP" sz="1600" dirty="0" smtClean="0"/>
              <a:t> </a:t>
            </a:r>
            <a:r>
              <a:rPr kumimoji="1" lang="ja-JP" altLang="en-US" sz="1600" dirty="0" smtClean="0"/>
              <a:t> </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正方形/長方形 1"/>
          <p:cNvSpPr/>
          <p:nvPr/>
        </p:nvSpPr>
        <p:spPr>
          <a:xfrm>
            <a:off x="1" y="1188047"/>
            <a:ext cx="10080624" cy="435825"/>
          </a:xfrm>
          <a:prstGeom prst="rect">
            <a:avLst/>
          </a:prstGeom>
        </p:spPr>
        <p:txBody>
          <a:bodyPr wrap="square">
            <a:spAutoFit/>
          </a:bodyPr>
          <a:lstStyle/>
          <a:p>
            <a:pPr marL="177800" lvl="0" indent="-177800" algn="ctr">
              <a:lnSpc>
                <a:spcPct val="93000"/>
              </a:lnSpc>
              <a:spcAft>
                <a:spcPts val="1400"/>
              </a:spcAft>
              <a:buClr>
                <a:srgbClr val="0070C0"/>
              </a:buClr>
              <a:buSzPct val="80000"/>
              <a:buFont typeface="Wingdings" panose="05000000000000000000" pitchFamily="2" charset="2"/>
              <a:buChar char="l"/>
            </a:pPr>
            <a:r>
              <a:rPr lang="en-US" altLang="ja-JP" sz="2400" dirty="0" err="1">
                <a:latin typeface="ＭＳ 明朝" panose="02020609040205080304" pitchFamily="17" charset="-128"/>
                <a:ea typeface="ＭＳ 明朝" panose="02020609040205080304" pitchFamily="17" charset="-128"/>
              </a:rPr>
              <a:t>大飯原発オフサイトセンタ</a:t>
            </a:r>
            <a:r>
              <a:rPr lang="en-US" altLang="ja-JP" sz="2400" dirty="0">
                <a:latin typeface="ＭＳ 明朝" panose="02020609040205080304" pitchFamily="17" charset="-128"/>
                <a:ea typeface="ＭＳ 明朝" panose="02020609040205080304" pitchFamily="17" charset="-128"/>
              </a:rPr>
              <a:t>ー</a:t>
            </a:r>
          </a:p>
        </p:txBody>
      </p:sp>
      <p:sp>
        <p:nvSpPr>
          <p:cNvPr id="5" name="テキスト ボックス 4"/>
          <p:cNvSpPr txBox="1"/>
          <p:nvPr/>
        </p:nvSpPr>
        <p:spPr>
          <a:xfrm>
            <a:off x="701777" y="1727419"/>
            <a:ext cx="8677071" cy="5299025"/>
          </a:xfrm>
          <a:prstGeom prst="rect">
            <a:avLst/>
          </a:prstGeom>
          <a:blipFill>
            <a:blip r:embed="rId3"/>
            <a:stretch>
              <a:fillRect/>
            </a:stretch>
          </a:blipFill>
          <a:ln w="0">
            <a:solidFill>
              <a:srgbClr val="000000"/>
            </a:solidFill>
            <a:prstDash val="solid"/>
          </a:ln>
        </p:spPr>
        <p:txBody>
          <a:bodyPr vert="horz" wrap="none" lIns="90000" tIns="45000" rIns="90000" bIns="45000" compatLnSpc="0"/>
          <a:lstStyle/>
          <a:p>
            <a:pPr marL="0" marR="0" lvl="0" indent="0" algn="ctr" rtl="0" hangingPunct="0">
              <a:lnSpc>
                <a:spcPct val="100000"/>
              </a:lnSpc>
              <a:spcBef>
                <a:spcPts val="0"/>
              </a:spcBef>
              <a:spcAft>
                <a:spcPts val="0"/>
              </a:spcAft>
              <a:buSzPct val="45000"/>
              <a:buFont typeface="StarSymbol"/>
              <a:buChar char="●"/>
              <a:tabLst/>
            </a:pPr>
            <a:endParaRPr lang="ja-JP" sz="2600" b="0" i="0" u="none" strike="noStrike" kern="1200" dirty="0">
              <a:ln>
                <a:noFill/>
              </a:ln>
              <a:effectLst>
                <a:outerShdw dist="17961" dir="2700000">
                  <a:scrgbClr r="0" g="0" b="0"/>
                </a:outerShdw>
              </a:effectLst>
              <a:latin typeface="Arial" pitchFamily="18"/>
              <a:ea typeface="ＭＳ Ｐゴシック" pitchFamily="2"/>
              <a:cs typeface="Tahoma" pitchFamily="2"/>
            </a:endParaRPr>
          </a:p>
        </p:txBody>
      </p:sp>
      <p:sp>
        <p:nvSpPr>
          <p:cNvPr id="4" name="正方形/長方形 3"/>
          <p:cNvSpPr/>
          <p:nvPr/>
        </p:nvSpPr>
        <p:spPr>
          <a:xfrm>
            <a:off x="5554900" y="7129991"/>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54937537-7978-42AF-830F-836E9AFE08C3}" type="slidenum">
              <a:rPr kumimoji="1" lang="en-US" altLang="ja-JP" sz="1600" smtClean="0"/>
              <a:t>37</a:t>
            </a:fld>
            <a:r>
              <a:rPr kumimoji="1" lang="en-US" altLang="ja-JP" sz="1600" dirty="0" smtClean="0"/>
              <a:t> </a:t>
            </a:r>
            <a:r>
              <a:rPr kumimoji="1" lang="ja-JP" altLang="en-US" sz="1600" dirty="0" smtClean="0"/>
              <a:t> </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正方形/長方形 1"/>
          <p:cNvSpPr/>
          <p:nvPr/>
        </p:nvSpPr>
        <p:spPr>
          <a:xfrm>
            <a:off x="0" y="1620534"/>
            <a:ext cx="10080625" cy="435825"/>
          </a:xfrm>
          <a:prstGeom prst="rect">
            <a:avLst/>
          </a:prstGeom>
        </p:spPr>
        <p:txBody>
          <a:bodyPr wrap="square">
            <a:spAutoFit/>
          </a:bodyPr>
          <a:lstStyle/>
          <a:p>
            <a:pPr marL="177800" lvl="0" indent="-177800" algn="ctr">
              <a:lnSpc>
                <a:spcPct val="93000"/>
              </a:lnSpc>
              <a:spcAft>
                <a:spcPts val="1400"/>
              </a:spcAft>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報告集の</a:t>
            </a:r>
            <a:r>
              <a:rPr lang="en-US" altLang="ja-JP" sz="2400" dirty="0" smtClean="0">
                <a:latin typeface="ＭＳ 明朝" panose="02020609040205080304" pitchFamily="17" charset="-128"/>
                <a:ea typeface="ＭＳ 明朝" panose="02020609040205080304" pitchFamily="17" charset="-128"/>
              </a:rPr>
              <a:t>DVD</a:t>
            </a:r>
            <a:r>
              <a:rPr lang="ja-JP" altLang="en-US" sz="2400" dirty="0" err="1"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紙のアルバムを制作、販売</a:t>
            </a:r>
            <a:endParaRPr lang="en-US" altLang="ja-JP" sz="2400" dirty="0">
              <a:latin typeface="ＭＳ 明朝" panose="02020609040205080304" pitchFamily="17" charset="-128"/>
              <a:ea typeface="ＭＳ 明朝" panose="02020609040205080304" pitchFamily="17" charset="-128"/>
            </a:endParaRPr>
          </a:p>
        </p:txBody>
      </p:sp>
      <p:pic>
        <p:nvPicPr>
          <p:cNvPr id="3" name="図 2"/>
          <p:cNvPicPr>
            <a:picLocks noChangeAspect="1"/>
          </p:cNvPicPr>
          <p:nvPr/>
        </p:nvPicPr>
        <p:blipFill>
          <a:blip r:embed="rId3"/>
          <a:stretch>
            <a:fillRect/>
          </a:stretch>
        </p:blipFill>
        <p:spPr>
          <a:xfrm>
            <a:off x="1032352" y="2349255"/>
            <a:ext cx="4250303" cy="469116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801" y="2337699"/>
            <a:ext cx="3226063" cy="4702716"/>
          </a:xfrm>
          <a:prstGeom prst="rect">
            <a:avLst/>
          </a:prstGeom>
        </p:spPr>
      </p:pic>
      <p:sp>
        <p:nvSpPr>
          <p:cNvPr id="6" name="正方形/長方形 5"/>
          <p:cNvSpPr/>
          <p:nvPr/>
        </p:nvSpPr>
        <p:spPr>
          <a:xfrm>
            <a:off x="5516555" y="7152478"/>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8F631CE5-D01E-4FD9-8EA7-AA30F53290E6}" type="slidenum">
              <a:rPr kumimoji="1" lang="en-US" altLang="ja-JP" sz="1600" smtClean="0"/>
              <a:t>38</a:t>
            </a:fld>
            <a:r>
              <a:rPr kumimoji="1" lang="en-US" altLang="ja-JP" sz="1600" dirty="0" smtClean="0"/>
              <a:t> </a:t>
            </a:r>
            <a:r>
              <a:rPr kumimoji="1" lang="ja-JP" altLang="en-US" sz="1600" dirty="0" smtClean="0"/>
              <a:t> </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extLst>
      <p:ext uri="{BB962C8B-B14F-4D97-AF65-F5344CB8AC3E}">
        <p14:creationId xmlns:p14="http://schemas.microsoft.com/office/powerpoint/2010/main" val="127494164"/>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Shape 68"/>
          <p:cNvSpPr txBox="1">
            <a:spLocks noGrp="1"/>
          </p:cNvSpPr>
          <p:nvPr>
            <p:ph type="body" idx="4294967295"/>
          </p:nvPr>
        </p:nvSpPr>
        <p:spPr>
          <a:xfrm>
            <a:off x="0" y="1768475"/>
            <a:ext cx="9070975" cy="4989513"/>
          </a:xfrm>
          <a:prstGeom prst="rect">
            <a:avLst/>
          </a:prstGeom>
          <a:noFill/>
          <a:ln>
            <a:noFill/>
          </a:ln>
        </p:spPr>
        <p:txBody>
          <a:bodyPr lIns="0" tIns="28200" rIns="0" bIns="0" anchor="t" anchorCtr="0">
            <a:noAutofit/>
          </a:bodyPr>
          <a:lstStyle/>
          <a:p>
            <a:pPr marL="431800" marR="0" lvl="0" indent="-330200" algn="ctr" rtl="0">
              <a:lnSpc>
                <a:spcPct val="93000"/>
              </a:lnSpc>
              <a:spcBef>
                <a:spcPts val="0"/>
              </a:spcBef>
              <a:spcAft>
                <a:spcPts val="0"/>
              </a:spcAft>
              <a:buClr>
                <a:srgbClr val="000000"/>
              </a:buClr>
              <a:buFont typeface="Arial"/>
              <a:buNone/>
            </a:pPr>
            <a:endParaRPr sz="3200" b="0" i="0" u="none" strike="noStrike" cap="none" baseline="0">
              <a:solidFill>
                <a:srgbClr val="000000"/>
              </a:solidFill>
              <a:latin typeface="Arial"/>
              <a:ea typeface="Arial"/>
              <a:cs typeface="Arial"/>
              <a:sym typeface="Arial"/>
            </a:endParaRPr>
          </a:p>
          <a:p>
            <a:pPr marL="342900" marR="0" lvl="0" indent="-342900" algn="ctr" rtl="0">
              <a:lnSpc>
                <a:spcPct val="93000"/>
              </a:lnSpc>
              <a:spcBef>
                <a:spcPts val="1400"/>
              </a:spcBef>
              <a:spcAft>
                <a:spcPts val="1400"/>
              </a:spcAft>
              <a:buNone/>
            </a:pPr>
            <a:endParaRPr sz="3200" b="0" i="0" u="none" strike="noStrike" cap="none" baseline="0">
              <a:solidFill>
                <a:srgbClr val="000000"/>
              </a:solidFill>
              <a:latin typeface="Arial"/>
              <a:ea typeface="Arial"/>
              <a:cs typeface="Arial"/>
              <a:sym typeface="Aria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826" y="19037"/>
            <a:ext cx="5332973" cy="7540638"/>
          </a:xfrm>
          <a:prstGeom prst="rect">
            <a:avLst/>
          </a:prstGeom>
          <a:ln>
            <a:solidFill>
              <a:schemeClr val="tx1"/>
            </a:solidFill>
          </a:ln>
        </p:spPr>
      </p:pic>
      <p:sp>
        <p:nvSpPr>
          <p:cNvPr id="4" name="正方形/長方形 3"/>
          <p:cNvSpPr/>
          <p:nvPr/>
        </p:nvSpPr>
        <p:spPr>
          <a:xfrm>
            <a:off x="5582159" y="7151620"/>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3EC32E90-A766-4DDF-916D-2E61EE74C324}" type="slidenum">
              <a:rPr kumimoji="1" lang="en-US" altLang="ja-JP" sz="1600" smtClean="0"/>
              <a:t>39</a:t>
            </a:fld>
            <a:r>
              <a:rPr kumimoji="1" lang="ja-JP" altLang="en-US" sz="1600" dirty="0" smtClean="0"/>
              <a:t>  </a:t>
            </a:r>
            <a:r>
              <a:rPr kumimoji="1" lang="en-US" altLang="ja-JP" sz="1600" dirty="0" smtClean="0"/>
              <a:t>[</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extLst>
      <p:ext uri="{BB962C8B-B14F-4D97-AF65-F5344CB8AC3E}">
        <p14:creationId xmlns:p14="http://schemas.microsoft.com/office/powerpoint/2010/main" val="180820439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116540" y="301625"/>
            <a:ext cx="9839223" cy="1262063"/>
          </a:xfrm>
          <a:prstGeom prst="rect">
            <a:avLst/>
          </a:prstGeom>
          <a:noFill/>
          <a:ln>
            <a:noFill/>
          </a:ln>
        </p:spPr>
        <p:txBody>
          <a:bodyPr lIns="0" tIns="28200" rIns="0" bIns="0" anchor="ctr" anchorCtr="0">
            <a:noAutofit/>
          </a:bodyPr>
          <a:lstStyle/>
          <a:p>
            <a:pPr algn="ctr">
              <a:buClr>
                <a:srgbClr val="3333FF"/>
              </a:buClr>
              <a:buSzPct val="25000"/>
            </a:pPr>
            <a:r>
              <a:rPr lang="ja-JP" altLang="en-US" sz="3200" dirty="0" smtClean="0">
                <a:solidFill>
                  <a:srgbClr val="3333FF"/>
                </a:solidFill>
              </a:rPr>
              <a:t>これまでの脱原発訴訟</a:t>
            </a:r>
            <a:r>
              <a:rPr lang="en-US" altLang="ja-JP" sz="4400" dirty="0" smtClean="0">
                <a:solidFill>
                  <a:srgbClr val="3333FF"/>
                </a:solidFill>
              </a:rPr>
              <a:t/>
            </a:r>
            <a:br>
              <a:rPr lang="en-US" altLang="ja-JP" sz="4400" dirty="0" smtClean="0">
                <a:solidFill>
                  <a:srgbClr val="3333FF"/>
                </a:solidFill>
              </a:rPr>
            </a:br>
            <a:r>
              <a:rPr lang="ja-JP" altLang="en-US" sz="4400" dirty="0" smtClean="0">
                <a:solidFill>
                  <a:srgbClr val="3333FF"/>
                </a:solidFill>
              </a:rPr>
              <a:t>おもな経過と事件</a:t>
            </a:r>
            <a:endParaRPr lang="en-US" sz="4400" dirty="0">
              <a:solidFill>
                <a:srgbClr val="3333FF"/>
              </a:solidFill>
            </a:endParaRPr>
          </a:p>
        </p:txBody>
      </p:sp>
      <p:sp>
        <p:nvSpPr>
          <p:cNvPr id="24" name="Shape 24"/>
          <p:cNvSpPr txBox="1">
            <a:spLocks noGrp="1"/>
          </p:cNvSpPr>
          <p:nvPr>
            <p:ph type="body" idx="4294967295"/>
          </p:nvPr>
        </p:nvSpPr>
        <p:spPr>
          <a:xfrm>
            <a:off x="116540" y="1849158"/>
            <a:ext cx="9839223" cy="4989513"/>
          </a:xfrm>
          <a:prstGeom prst="rect">
            <a:avLst/>
          </a:prstGeom>
          <a:noFill/>
          <a:ln>
            <a:noFill/>
          </a:ln>
        </p:spPr>
        <p:txBody>
          <a:bodyPr lIns="0" tIns="28200" rIns="0" bIns="0" anchor="t" anchorCtr="0">
            <a:noAutofit/>
          </a:bodyPr>
          <a:lstStyle/>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1973/ 8…</a:t>
            </a:r>
            <a:r>
              <a:rPr lang="ja-JP" altLang="en-US" sz="2400" dirty="0" smtClean="0">
                <a:latin typeface="ＭＳ 明朝" panose="02020609040205080304" pitchFamily="17" charset="-128"/>
                <a:ea typeface="ＭＳ 明朝" panose="02020609040205080304" pitchFamily="17" charset="-128"/>
              </a:rPr>
              <a:t>愛媛・伊方原発１号機の設置許可取り消しを求めて提訴。</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solidFill>
                  <a:srgbClr val="FF0000"/>
                </a:solidFill>
                <a:latin typeface="ＭＳ 明朝" panose="02020609040205080304" pitchFamily="17" charset="-128"/>
                <a:ea typeface="ＭＳ 明朝" panose="02020609040205080304" pitchFamily="17" charset="-128"/>
              </a:rPr>
              <a:t>★</a:t>
            </a:r>
            <a:r>
              <a:rPr lang="ja-JP" altLang="en-US" sz="2400" dirty="0" smtClean="0">
                <a:latin typeface="ＭＳ ゴシック" panose="020B0609070205080204" pitchFamily="49" charset="-128"/>
                <a:ea typeface="ＭＳ ゴシック" panose="020B0609070205080204" pitchFamily="49" charset="-128"/>
              </a:rPr>
              <a:t>住民が初めておこした脱原発訴訟</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1974/ 9…</a:t>
            </a:r>
            <a:r>
              <a:rPr lang="ja-JP" altLang="en-US" sz="2400" dirty="0" smtClean="0">
                <a:latin typeface="ＭＳ 明朝" panose="02020609040205080304" pitchFamily="17" charset="-128"/>
                <a:ea typeface="ＭＳ 明朝" panose="02020609040205080304" pitchFamily="17" charset="-128"/>
              </a:rPr>
              <a:t>原子力</a:t>
            </a:r>
            <a:r>
              <a:rPr lang="ja-JP" altLang="en-US" sz="2400" dirty="0">
                <a:latin typeface="ＭＳ 明朝" panose="02020609040205080304" pitchFamily="17" charset="-128"/>
                <a:ea typeface="ＭＳ 明朝" panose="02020609040205080304" pitchFamily="17" charset="-128"/>
              </a:rPr>
              <a:t>船「むつ」が原子力航行試験中に放射線漏れ</a:t>
            </a:r>
            <a:r>
              <a:rPr lang="ja-JP" altLang="en-US" sz="2400" dirty="0" smtClean="0">
                <a:latin typeface="ＭＳ 明朝" panose="02020609040205080304" pitchFamily="17" charset="-128"/>
                <a:ea typeface="ＭＳ 明朝" panose="02020609040205080304" pitchFamily="17" charset="-128"/>
              </a:rPr>
              <a:t>事故</a:t>
            </a:r>
            <a:r>
              <a:rPr lang="ja-JP" altLang="en-US" sz="2400" dirty="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1978/ 4…</a:t>
            </a:r>
            <a:r>
              <a:rPr lang="ja-JP" altLang="en-US" sz="2400" dirty="0" smtClean="0">
                <a:latin typeface="ＭＳ 明朝" panose="02020609040205080304" pitchFamily="17" charset="-128"/>
                <a:ea typeface="ＭＳ 明朝" panose="02020609040205080304" pitchFamily="17" charset="-128"/>
              </a:rPr>
              <a:t>伊方１号機訴訟で松山地裁が住民側敗訴の判決。</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solidFill>
                  <a:srgbClr val="FF0000"/>
                </a:solidFill>
                <a:latin typeface="ＭＳ 明朝" panose="02020609040205080304" pitchFamily="17" charset="-128"/>
                <a:ea typeface="ＭＳ 明朝" panose="02020609040205080304" pitchFamily="17" charset="-128"/>
              </a:rPr>
              <a:t>★</a:t>
            </a:r>
            <a:r>
              <a:rPr lang="ja-JP" altLang="en-US" sz="2400" dirty="0" smtClean="0">
                <a:latin typeface="ＭＳ ゴシック" panose="020B0609070205080204" pitchFamily="49" charset="-128"/>
                <a:ea typeface="ＭＳ ゴシック" panose="020B0609070205080204" pitchFamily="49" charset="-128"/>
              </a:rPr>
              <a:t>脱原発訴訟で初の司法判断</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1979/ 3…</a:t>
            </a:r>
            <a:r>
              <a:rPr lang="ja-JP" altLang="en-US" sz="2400" dirty="0" smtClean="0">
                <a:latin typeface="ＭＳ 明朝" panose="02020609040205080304" pitchFamily="17" charset="-128"/>
                <a:ea typeface="ＭＳ 明朝" panose="02020609040205080304" pitchFamily="17" charset="-128"/>
              </a:rPr>
              <a:t>アメリカ・</a:t>
            </a:r>
            <a:r>
              <a:rPr lang="ja-JP" altLang="en-US" sz="2400" dirty="0">
                <a:latin typeface="ＭＳ 明朝" panose="02020609040205080304" pitchFamily="17" charset="-128"/>
                <a:ea typeface="ＭＳ 明朝" panose="02020609040205080304" pitchFamily="17" charset="-128"/>
              </a:rPr>
              <a:t>スリーマイル島原発</a:t>
            </a:r>
            <a:r>
              <a:rPr lang="ja-JP" altLang="en-US" sz="2400" dirty="0" smtClean="0">
                <a:latin typeface="ＭＳ 明朝" panose="02020609040205080304" pitchFamily="17" charset="-128"/>
                <a:ea typeface="ＭＳ 明朝" panose="02020609040205080304" pitchFamily="17" charset="-128"/>
              </a:rPr>
              <a:t>事故</a:t>
            </a:r>
            <a:r>
              <a:rPr lang="ja-JP" altLang="en-US" sz="2400" dirty="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1986/ 4…</a:t>
            </a:r>
            <a:r>
              <a:rPr lang="ja-JP" altLang="en-US" sz="2400" dirty="0" smtClean="0">
                <a:latin typeface="ＭＳ 明朝" panose="02020609040205080304" pitchFamily="17" charset="-128"/>
                <a:ea typeface="ＭＳ 明朝" panose="02020609040205080304" pitchFamily="17" charset="-128"/>
              </a:rPr>
              <a:t>旧ソ連</a:t>
            </a:r>
            <a:r>
              <a:rPr lang="ja-JP" altLang="en-US" sz="2400" dirty="0">
                <a:latin typeface="ＭＳ 明朝" panose="02020609040205080304" pitchFamily="17" charset="-128"/>
                <a:ea typeface="ＭＳ 明朝" panose="02020609040205080304" pitchFamily="17" charset="-128"/>
              </a:rPr>
              <a:t>・チェルノブイリ原発</a:t>
            </a:r>
            <a:r>
              <a:rPr lang="ja-JP" altLang="en-US" sz="2400" dirty="0" smtClean="0">
                <a:latin typeface="ＭＳ 明朝" panose="02020609040205080304" pitchFamily="17" charset="-128"/>
                <a:ea typeface="ＭＳ 明朝" panose="02020609040205080304" pitchFamily="17" charset="-128"/>
              </a:rPr>
              <a:t>事故。</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solidFill>
                  <a:srgbClr val="FF0000"/>
                </a:solidFill>
                <a:latin typeface="ＭＳ 明朝" panose="02020609040205080304" pitchFamily="17" charset="-128"/>
                <a:ea typeface="ＭＳ 明朝" panose="02020609040205080304" pitchFamily="17" charset="-128"/>
              </a:rPr>
              <a:t>★</a:t>
            </a:r>
            <a:r>
              <a:rPr lang="ja-JP" altLang="en-US" sz="2400" dirty="0" smtClean="0">
                <a:latin typeface="ＭＳ ゴシック" panose="020B0609070205080204" pitchFamily="49" charset="-128"/>
                <a:ea typeface="ＭＳ ゴシック" panose="020B0609070205080204" pitchFamily="49" charset="-128"/>
              </a:rPr>
              <a:t>海外の過酷事故も“対岸の火事”で、住民側敗訴の流れが継続</a:t>
            </a:r>
            <a:r>
              <a:rPr lang="ja-JP" altLang="en-US" sz="2400" dirty="0">
                <a:latin typeface="ＭＳ 明朝" panose="02020609040205080304" pitchFamily="17" charset="-128"/>
                <a:ea typeface="ＭＳ 明朝" panose="02020609040205080304" pitchFamily="17" charset="-128"/>
              </a:rPr>
              <a:t>。 </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1992/ 9…</a:t>
            </a:r>
            <a:r>
              <a:rPr lang="ja-JP" altLang="en-US" sz="2400" dirty="0" smtClean="0">
                <a:latin typeface="ＭＳ 明朝" panose="02020609040205080304" pitchFamily="17" charset="-128"/>
                <a:ea typeface="ＭＳ 明朝" panose="02020609040205080304" pitchFamily="17" charset="-128"/>
              </a:rPr>
              <a:t>福井</a:t>
            </a:r>
            <a:r>
              <a:rPr lang="ja-JP" altLang="en-US" sz="2400" dirty="0">
                <a:latin typeface="ＭＳ 明朝" panose="02020609040205080304" pitchFamily="17" charset="-128"/>
                <a:ea typeface="ＭＳ 明朝" panose="02020609040205080304" pitchFamily="17" charset="-128"/>
              </a:rPr>
              <a:t>・もんじゅ訴訟で最高裁が差し戻し</a:t>
            </a:r>
            <a:r>
              <a:rPr lang="ja-JP" altLang="en-US" sz="2400" dirty="0" smtClean="0">
                <a:latin typeface="ＭＳ 明朝" panose="02020609040205080304" pitchFamily="17" charset="-128"/>
                <a:ea typeface="ＭＳ 明朝" panose="02020609040205080304" pitchFamily="17" charset="-128"/>
              </a:rPr>
              <a:t>判決。</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1800" dirty="0" smtClean="0">
                <a:latin typeface="ＭＳ 明朝" panose="02020609040205080304" pitchFamily="17" charset="-128"/>
                <a:ea typeface="ＭＳ 明朝" panose="02020609040205080304" pitchFamily="17" charset="-128"/>
              </a:rPr>
              <a:t>（原告適格</a:t>
            </a:r>
            <a:r>
              <a:rPr lang="ja-JP" altLang="en-US" sz="1800" dirty="0">
                <a:latin typeface="ＭＳ 明朝" panose="02020609040205080304" pitchFamily="17" charset="-128"/>
                <a:ea typeface="ＭＳ 明朝" panose="02020609040205080304" pitchFamily="17" charset="-128"/>
              </a:rPr>
              <a:t>を認める</a:t>
            </a:r>
            <a:r>
              <a:rPr lang="ja-JP" altLang="en-US"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1992/10…</a:t>
            </a:r>
            <a:r>
              <a:rPr lang="ja-JP" altLang="en-US" sz="2400" dirty="0" smtClean="0">
                <a:latin typeface="ＭＳ 明朝" panose="02020609040205080304" pitchFamily="17" charset="-128"/>
                <a:ea typeface="ＭＳ 明朝" panose="02020609040205080304" pitchFamily="17" charset="-128"/>
              </a:rPr>
              <a:t>伊方１号機訴訟で最高裁が原発訴訟の審理方法と判断枠組みについて初判断。</a:t>
            </a:r>
            <a:r>
              <a:rPr lang="ja-JP" altLang="en-US" sz="1800" dirty="0" smtClean="0">
                <a:latin typeface="ＭＳ 明朝" panose="02020609040205080304" pitchFamily="17" charset="-128"/>
                <a:ea typeface="ＭＳ 明朝" panose="02020609040205080304" pitchFamily="17" charset="-128"/>
              </a:rPr>
              <a:t>裁判所が原発の安全性を直接判断することを否定して、安全審査の調査審議及び判断の不合理性のみを判断する、そしてその判断方法は、現在の科学技術水準に照らして安全審査の調査審議及び判断の過程に看過しがたい過誤欠落があるか、であるとした。</a:t>
            </a:r>
            <a:endParaRPr lang="en-US" altLang="ja-JP" sz="1800" dirty="0" smtClean="0">
              <a:latin typeface="ＭＳ 明朝" panose="02020609040205080304" pitchFamily="17" charset="-128"/>
              <a:ea typeface="ＭＳ 明朝" panose="02020609040205080304" pitchFamily="17" charset="-128"/>
            </a:endParaRPr>
          </a:p>
        </p:txBody>
      </p:sp>
      <p:sp>
        <p:nvSpPr>
          <p:cNvPr id="2" name="正方形/長方形 1"/>
          <p:cNvSpPr/>
          <p:nvPr/>
        </p:nvSpPr>
        <p:spPr>
          <a:xfrm>
            <a:off x="7108287" y="7124141"/>
            <a:ext cx="3071675" cy="338554"/>
          </a:xfrm>
          <a:prstGeom prst="rect">
            <a:avLst/>
          </a:prstGeom>
        </p:spPr>
        <p:txBody>
          <a:bodyPr wrap="none">
            <a:spAutoFit/>
          </a:bodyPr>
          <a:lstStyle/>
          <a:p>
            <a:pPr lvl="0"/>
            <a:r>
              <a:rPr kumimoji="1" lang="en-US" altLang="ja-JP" sz="1600" dirty="0"/>
              <a:t>【</a:t>
            </a:r>
            <a:r>
              <a:rPr kumimoji="1" lang="en-US" altLang="ja-JP" sz="1600" dirty="0" smtClean="0"/>
              <a:t>No.</a:t>
            </a:r>
            <a:fld id="{EAECDDD5-13F4-446C-9D44-7E9F882ACAC0}" type="slidenum">
              <a:rPr kumimoji="1" lang="en-US" altLang="ja-JP" sz="1600" smtClean="0"/>
              <a:t>4</a:t>
            </a:fld>
            <a:r>
              <a:rPr kumimoji="1" lang="ja-JP" altLang="en-US" sz="1600" dirty="0" smtClean="0"/>
              <a:t>  </a:t>
            </a:r>
            <a:r>
              <a:rPr kumimoji="1" lang="en-US" altLang="ja-JP" sz="1600" dirty="0"/>
              <a:t>[1] </a:t>
            </a:r>
            <a:r>
              <a:rPr kumimoji="1" lang="ja-JP" altLang="en-US" sz="1600" dirty="0"/>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2623469698"/>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idx="4294967295"/>
          </p:nvPr>
        </p:nvSpPr>
        <p:spPr>
          <a:xfrm>
            <a:off x="111967" y="26988"/>
            <a:ext cx="9843796" cy="1809750"/>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ja-JP" altLang="en-US" sz="4400" b="0" i="0" u="none" strike="noStrike" cap="none" baseline="0" dirty="0" smtClean="0">
                <a:solidFill>
                  <a:srgbClr val="3333FF"/>
                </a:solidFill>
                <a:latin typeface="Arial"/>
                <a:ea typeface="Arial"/>
                <a:cs typeface="Arial"/>
                <a:sym typeface="Arial"/>
              </a:rPr>
              <a:t>ストップ原発再稼働！</a:t>
            </a:r>
            <a:r>
              <a:rPr lang="en-US" sz="4400" b="0" i="0" u="none" strike="noStrike" cap="none" baseline="0" dirty="0" err="1" smtClean="0">
                <a:solidFill>
                  <a:srgbClr val="3333FF"/>
                </a:solidFill>
                <a:latin typeface="Arial"/>
                <a:ea typeface="Arial"/>
                <a:cs typeface="Arial"/>
                <a:sym typeface="Arial"/>
              </a:rPr>
              <a:t>京都</a:t>
            </a:r>
            <a:r>
              <a:rPr lang="ja-JP" altLang="en-US" sz="4400" b="0" i="0" u="none" strike="noStrike" cap="none" baseline="0" dirty="0" smtClean="0">
                <a:solidFill>
                  <a:srgbClr val="3333FF"/>
                </a:solidFill>
                <a:latin typeface="Arial"/>
                <a:ea typeface="Arial"/>
                <a:cs typeface="Arial"/>
                <a:sym typeface="Arial"/>
              </a:rPr>
              <a:t>集会</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r>
              <a:rPr lang="en-US" sz="2600" b="0" i="0" u="none" strike="noStrike" cap="none" baseline="0" dirty="0">
                <a:solidFill>
                  <a:srgbClr val="000000"/>
                </a:solidFill>
                <a:latin typeface="Arial"/>
                <a:ea typeface="Arial"/>
                <a:cs typeface="Arial"/>
                <a:sym typeface="Arial"/>
              </a:rPr>
              <a:t>（2014</a:t>
            </a:r>
            <a:r>
              <a:rPr lang="en-US" sz="2600" b="0" i="0" u="none" strike="noStrike" cap="none" baseline="0" dirty="0" smtClean="0">
                <a:solidFill>
                  <a:srgbClr val="000000"/>
                </a:solidFill>
                <a:latin typeface="Arial"/>
                <a:ea typeface="Arial"/>
                <a:cs typeface="Arial"/>
                <a:sym typeface="Arial"/>
              </a:rPr>
              <a:t>年11月8</a:t>
            </a:r>
            <a:r>
              <a:rPr lang="en-US" sz="2600" b="0" i="0" u="none" strike="noStrike" cap="none" baseline="0" dirty="0">
                <a:solidFill>
                  <a:srgbClr val="000000"/>
                </a:solidFill>
                <a:latin typeface="Arial"/>
                <a:ea typeface="Arial"/>
                <a:cs typeface="Arial"/>
                <a:sym typeface="Arial"/>
              </a:rPr>
              <a:t>日）</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endParaRPr lang="en-US" sz="4400" b="0" i="0" u="none" strike="noStrike" cap="none" baseline="0" dirty="0">
              <a:solidFill>
                <a:srgbClr val="000000"/>
              </a:solidFill>
              <a:latin typeface="Arial"/>
              <a:ea typeface="Arial"/>
              <a:cs typeface="Arial"/>
              <a:sym typeface="Arial"/>
            </a:endParaRPr>
          </a:p>
        </p:txBody>
      </p:sp>
      <p:sp>
        <p:nvSpPr>
          <p:cNvPr id="75" name="Shape 75"/>
          <p:cNvSpPr txBox="1">
            <a:spLocks noGrp="1"/>
          </p:cNvSpPr>
          <p:nvPr>
            <p:ph type="body" idx="4294967295"/>
          </p:nvPr>
        </p:nvSpPr>
        <p:spPr>
          <a:xfrm>
            <a:off x="0" y="1768475"/>
            <a:ext cx="10080625" cy="4989513"/>
          </a:xfrm>
          <a:prstGeom prst="rect">
            <a:avLst/>
          </a:prstGeom>
          <a:noFill/>
          <a:ln>
            <a:noFill/>
          </a:ln>
        </p:spPr>
        <p:txBody>
          <a:bodyPr lIns="0" tIns="28200" rIns="0" bIns="0" anchor="t" anchorCtr="0">
            <a:noAutofit/>
          </a:bodyPr>
          <a:lstStyle/>
          <a:p>
            <a:pPr marL="177800" marR="0" lvl="0" indent="-177800" algn="ctr" rtl="0">
              <a:lnSpc>
                <a:spcPct val="93000"/>
              </a:lnSpc>
              <a:spcBef>
                <a:spcPts val="0"/>
              </a:spcBef>
              <a:spcAft>
                <a:spcPts val="0"/>
              </a:spcAft>
              <a:buClr>
                <a:srgbClr val="0070C0"/>
              </a:buClr>
              <a:buSzPct val="80000"/>
              <a:buFont typeface="Wingdings" panose="05000000000000000000" pitchFamily="2" charset="2"/>
              <a:buChar char="l"/>
            </a:pP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志賀</a:t>
            </a:r>
            <a:r>
              <a:rPr lang="en-US" altLang="ja-JP"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2</a:t>
            </a: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号訴訟で勝訴した原告団、弁護団。その時の裁判官。</a:t>
            </a: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342900" marR="0" lvl="0" indent="-342900" algn="ctr" rtl="0">
              <a:lnSpc>
                <a:spcPct val="93000"/>
              </a:lnSpc>
              <a:spcBef>
                <a:spcPts val="1400"/>
              </a:spcBef>
              <a:spcAft>
                <a:spcPts val="1400"/>
              </a:spcAft>
              <a:buNone/>
            </a:pPr>
            <a:endParaRPr sz="3200" b="0" i="0" u="none" strike="noStrike" cap="none" baseline="0" dirty="0">
              <a:solidFill>
                <a:srgbClr val="000000"/>
              </a:solidFill>
              <a:latin typeface="Arial"/>
              <a:ea typeface="Arial"/>
              <a:cs typeface="Arial"/>
              <a:sym typeface="Aria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702" y="2313317"/>
            <a:ext cx="6971220" cy="4631231"/>
          </a:xfrm>
          <a:prstGeom prst="rect">
            <a:avLst/>
          </a:prstGeom>
        </p:spPr>
      </p:pic>
      <p:sp>
        <p:nvSpPr>
          <p:cNvPr id="4" name="正方形/長方形 3"/>
          <p:cNvSpPr/>
          <p:nvPr/>
        </p:nvSpPr>
        <p:spPr>
          <a:xfrm>
            <a:off x="5537336" y="7151620"/>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8A0AF634-2907-4DFE-B9FC-61F2599218F7}" type="slidenum">
              <a:rPr kumimoji="1" lang="en-US" altLang="ja-JP" sz="1600" smtClean="0"/>
              <a:t>40</a:t>
            </a:fld>
            <a:r>
              <a:rPr kumimoji="1" lang="en-US" altLang="ja-JP" sz="1600" dirty="0" smtClean="0"/>
              <a:t> </a:t>
            </a:r>
            <a:r>
              <a:rPr kumimoji="1" lang="ja-JP" altLang="en-US" sz="1600" dirty="0" smtClean="0"/>
              <a:t> </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extLst>
      <p:ext uri="{BB962C8B-B14F-4D97-AF65-F5344CB8AC3E}">
        <p14:creationId xmlns:p14="http://schemas.microsoft.com/office/powerpoint/2010/main" val="2347881424"/>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idx="4294967295"/>
          </p:nvPr>
        </p:nvSpPr>
        <p:spPr>
          <a:xfrm>
            <a:off x="0" y="301625"/>
            <a:ext cx="10080624" cy="1466850"/>
          </a:xfrm>
          <a:prstGeom prst="rect">
            <a:avLst/>
          </a:prstGeom>
          <a:noFill/>
          <a:ln>
            <a:noFill/>
          </a:ln>
        </p:spPr>
        <p:txBody>
          <a:bodyPr lIns="0" tIns="388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ja-JP" altLang="en-US" sz="3200" b="0" i="0" u="none" strike="noStrike" cap="none" baseline="0" dirty="0" smtClean="0">
                <a:solidFill>
                  <a:srgbClr val="3333FF"/>
                </a:solidFill>
                <a:latin typeface="Arial"/>
                <a:ea typeface="Arial"/>
                <a:cs typeface="Arial"/>
                <a:sym typeface="Arial"/>
              </a:rPr>
              <a:t>フリー紙芝居</a:t>
            </a:r>
            <a:r>
              <a:rPr lang="en-US" altLang="ja-JP" sz="4400" b="0" i="0" u="none" strike="noStrike" cap="none" baseline="0" dirty="0" smtClean="0">
                <a:solidFill>
                  <a:srgbClr val="3333FF"/>
                </a:solidFill>
                <a:latin typeface="Arial"/>
                <a:ea typeface="Arial"/>
                <a:cs typeface="Arial"/>
                <a:sym typeface="Arial"/>
              </a:rPr>
              <a:t/>
            </a:r>
            <a:br>
              <a:rPr lang="en-US" altLang="ja-JP" sz="4400" b="0" i="0" u="none" strike="noStrike" cap="none" baseline="0" dirty="0" smtClean="0">
                <a:solidFill>
                  <a:srgbClr val="3333FF"/>
                </a:solidFill>
                <a:latin typeface="Arial"/>
                <a:ea typeface="Arial"/>
                <a:cs typeface="Arial"/>
                <a:sym typeface="Arial"/>
              </a:rPr>
            </a:br>
            <a:r>
              <a:rPr lang="ja-JP" altLang="en-US" sz="4400" b="0" i="0" u="none" strike="noStrike" cap="none" baseline="0" dirty="0" smtClean="0">
                <a:solidFill>
                  <a:srgbClr val="3333FF"/>
                </a:solidFill>
                <a:latin typeface="Arial"/>
                <a:ea typeface="Arial"/>
                <a:cs typeface="Arial"/>
                <a:sym typeface="Arial"/>
              </a:rPr>
              <a:t>なくそうげん</a:t>
            </a:r>
            <a:r>
              <a:rPr lang="ja-JP" altLang="en-US" sz="4400" b="0" i="0" u="none" strike="noStrike" cap="none" baseline="0" dirty="0" err="1" smtClean="0">
                <a:solidFill>
                  <a:srgbClr val="3333FF"/>
                </a:solidFill>
                <a:latin typeface="Arial"/>
                <a:ea typeface="Arial"/>
                <a:cs typeface="Arial"/>
                <a:sym typeface="Arial"/>
              </a:rPr>
              <a:t>ぱつ</a:t>
            </a:r>
            <a:r>
              <a:rPr lang="en-US" sz="4400" b="0" i="0" u="none" strike="noStrike" cap="none" baseline="0" dirty="0">
                <a:solidFill>
                  <a:srgbClr val="000000"/>
                </a:solidFill>
                <a:latin typeface="Arial"/>
                <a:ea typeface="Arial"/>
                <a:cs typeface="Arial"/>
                <a:sym typeface="Arial"/>
              </a:rPr>
              <a:t/>
            </a:r>
            <a:br>
              <a:rPr lang="en-US" sz="4400" b="0" i="0" u="none" strike="noStrike" cap="none" baseline="0" dirty="0">
                <a:solidFill>
                  <a:srgbClr val="000000"/>
                </a:solidFill>
                <a:latin typeface="Arial"/>
                <a:ea typeface="Arial"/>
                <a:cs typeface="Arial"/>
                <a:sym typeface="Arial"/>
              </a:rPr>
            </a:br>
            <a:endParaRPr lang="en-US" sz="2600" b="0" i="0" u="none" strike="noStrike" cap="none" baseline="0" dirty="0">
              <a:solidFill>
                <a:srgbClr val="000000"/>
              </a:solidFill>
              <a:latin typeface="Arial"/>
              <a:ea typeface="Arial"/>
              <a:cs typeface="Arial"/>
              <a:sym typeface="Arial"/>
            </a:endParaRPr>
          </a:p>
        </p:txBody>
      </p:sp>
      <p:sp>
        <p:nvSpPr>
          <p:cNvPr id="82" name="Shape 82"/>
          <p:cNvSpPr txBox="1">
            <a:spLocks noGrp="1"/>
          </p:cNvSpPr>
          <p:nvPr>
            <p:ph type="body" idx="4294967295"/>
          </p:nvPr>
        </p:nvSpPr>
        <p:spPr>
          <a:xfrm>
            <a:off x="116541" y="1768475"/>
            <a:ext cx="9964083" cy="4989513"/>
          </a:xfrm>
          <a:prstGeom prst="rect">
            <a:avLst/>
          </a:prstGeom>
          <a:noFill/>
          <a:ln>
            <a:noFill/>
          </a:ln>
        </p:spPr>
        <p:txBody>
          <a:bodyPr lIns="0" tIns="28200" rIns="0" bIns="0" anchor="t" anchorCtr="0">
            <a:noAutofit/>
          </a:bodyPr>
          <a:lstStyle/>
          <a:p>
            <a:pPr marL="177800" indent="-177800">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小学</a:t>
            </a:r>
            <a:r>
              <a:rPr lang="en-US" altLang="ja-JP" sz="2400" dirty="0">
                <a:latin typeface="ＭＳ 明朝" panose="02020609040205080304" pitchFamily="17" charset="-128"/>
                <a:ea typeface="ＭＳ 明朝" panose="02020609040205080304" pitchFamily="17" charset="-128"/>
              </a:rPr>
              <a:t>4</a:t>
            </a:r>
            <a:r>
              <a:rPr lang="ja-JP" altLang="en-US" sz="2400" dirty="0">
                <a:latin typeface="ＭＳ 明朝" panose="02020609040205080304" pitchFamily="17" charset="-128"/>
                <a:ea typeface="ＭＳ 明朝" panose="02020609040205080304" pitchFamily="17" charset="-128"/>
              </a:rPr>
              <a:t>年生くらいから</a:t>
            </a:r>
            <a:r>
              <a:rPr lang="ja-JP" altLang="en-US" sz="2400" dirty="0" smtClean="0">
                <a:latin typeface="ＭＳ 明朝" panose="02020609040205080304" pitchFamily="17" charset="-128"/>
                <a:ea typeface="ＭＳ 明朝" panose="02020609040205080304" pitchFamily="17" charset="-128"/>
              </a:rPr>
              <a:t>わかる原発</a:t>
            </a:r>
            <a:r>
              <a:rPr lang="ja-JP" altLang="en-US" sz="2400" dirty="0">
                <a:latin typeface="ＭＳ 明朝" panose="02020609040205080304" pitchFamily="17" charset="-128"/>
                <a:ea typeface="ＭＳ 明朝" panose="02020609040205080304" pitchFamily="17" charset="-128"/>
              </a:rPr>
              <a:t>の</a:t>
            </a:r>
            <a:r>
              <a:rPr lang="ja-JP" altLang="en-US" sz="2400" dirty="0" smtClean="0">
                <a:latin typeface="ＭＳ 明朝" panose="02020609040205080304" pitchFamily="17" charset="-128"/>
                <a:ea typeface="ＭＳ 明朝" panose="02020609040205080304" pitchFamily="17" charset="-128"/>
              </a:rPr>
              <a:t>問題。長さは、約</a:t>
            </a:r>
            <a:r>
              <a:rPr lang="en-US" altLang="ja-JP" sz="2400" dirty="0" smtClean="0">
                <a:latin typeface="ＭＳ 明朝" panose="02020609040205080304" pitchFamily="17" charset="-128"/>
                <a:ea typeface="ＭＳ 明朝" panose="02020609040205080304" pitchFamily="17" charset="-128"/>
              </a:rPr>
              <a:t>8</a:t>
            </a:r>
            <a:r>
              <a:rPr lang="ja-JP" altLang="en-US" sz="2400" dirty="0" smtClean="0">
                <a:latin typeface="ＭＳ 明朝" panose="02020609040205080304" pitchFamily="17" charset="-128"/>
                <a:ea typeface="ＭＳ 明朝" panose="02020609040205080304" pitchFamily="17" charset="-128"/>
              </a:rPr>
              <a:t>分。</a:t>
            </a:r>
            <a:endParaRPr lang="en-US" altLang="ja-JP" sz="2400" dirty="0" smtClean="0">
              <a:latin typeface="ＭＳ 明朝" panose="02020609040205080304" pitchFamily="17" charset="-128"/>
              <a:ea typeface="ＭＳ 明朝" panose="02020609040205080304" pitchFamily="17" charset="-128"/>
            </a:endParaRPr>
          </a:p>
          <a:p>
            <a:pPr marL="177800" indent="-177800">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DVD</a:t>
            </a:r>
            <a:r>
              <a:rPr lang="ja-JP" altLang="en-US" sz="2400" dirty="0" smtClean="0">
                <a:latin typeface="ＭＳ 明朝" panose="02020609040205080304" pitchFamily="17" charset="-128"/>
                <a:ea typeface="ＭＳ 明朝" panose="02020609040205080304" pitchFamily="17" charset="-128"/>
              </a:rPr>
              <a:t>版のほか、</a:t>
            </a:r>
            <a:r>
              <a:rPr lang="en-US" altLang="ja-JP" sz="2400" dirty="0" smtClean="0">
                <a:latin typeface="ＭＳ 明朝" panose="02020609040205080304" pitchFamily="17" charset="-128"/>
                <a:ea typeface="ＭＳ 明朝" panose="02020609040205080304" pitchFamily="17" charset="-128"/>
              </a:rPr>
              <a:t>Web</a:t>
            </a:r>
            <a:r>
              <a:rPr lang="ja-JP" altLang="en-US" sz="2400" dirty="0">
                <a:latin typeface="ＭＳ 明朝" panose="02020609040205080304" pitchFamily="17" charset="-128"/>
                <a:ea typeface="ＭＳ 明朝" panose="02020609040205080304" pitchFamily="17" charset="-128"/>
              </a:rPr>
              <a:t>よりダウンロードも可能</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marL="177800" indent="-177800">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YouTube</a:t>
            </a:r>
            <a:r>
              <a:rPr lang="ja-JP" altLang="en-US" sz="2400" dirty="0" smtClean="0">
                <a:latin typeface="ＭＳ 明朝" panose="02020609040205080304" pitchFamily="17" charset="-128"/>
                <a:ea typeface="ＭＳ 明朝" panose="02020609040205080304" pitchFamily="17" charset="-128"/>
              </a:rPr>
              <a:t>でも閲覧が可能。</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endParaRPr lang="en-US" altLang="ja-JP" sz="2400" dirty="0" smtClean="0">
              <a:latin typeface="ＭＳ 明朝" panose="02020609040205080304" pitchFamily="17" charset="-128"/>
              <a:ea typeface="ＭＳ 明朝" panose="02020609040205080304" pitchFamily="17" charset="-128"/>
            </a:endParaRPr>
          </a:p>
          <a:p>
            <a:pPr marL="177800" indent="-177800">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ネットでの検索は、</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「なくそうげん</a:t>
            </a:r>
            <a:r>
              <a:rPr lang="ja-JP" altLang="en-US" sz="2400" dirty="0" err="1" smtClean="0">
                <a:latin typeface="ＭＳ 明朝" panose="02020609040205080304" pitchFamily="17" charset="-128"/>
                <a:ea typeface="ＭＳ 明朝" panose="02020609040205080304" pitchFamily="17" charset="-128"/>
              </a:rPr>
              <a:t>ぱつ</a:t>
            </a:r>
            <a:endParaRPr lang="en-US" altLang="ja-JP" sz="2400" dirty="0" smtClean="0">
              <a:latin typeface="ＭＳ 明朝" panose="02020609040205080304" pitchFamily="17" charset="-128"/>
              <a:ea typeface="ＭＳ 明朝" panose="02020609040205080304" pitchFamily="17" charset="-128"/>
            </a:endParaRPr>
          </a:p>
          <a:p>
            <a:pPr marL="0" indent="0">
              <a:buClr>
                <a:srgbClr val="0070C0"/>
              </a:buClr>
              <a:buSzPct val="80000"/>
              <a:buNone/>
            </a:pPr>
            <a:r>
              <a:rPr lang="ja-JP" altLang="en-US" sz="2400" dirty="0" smtClean="0">
                <a:latin typeface="ＭＳ 明朝" panose="02020609040205080304" pitchFamily="17" charset="-128"/>
                <a:ea typeface="ＭＳ 明朝" panose="02020609040205080304" pitchFamily="17" charset="-128"/>
              </a:rPr>
              <a:t>　</a:t>
            </a:r>
            <a:r>
              <a:rPr lang="en-US" altLang="ja-JP" sz="2400" dirty="0" smtClean="0">
                <a:latin typeface="ＭＳ 明朝" panose="02020609040205080304" pitchFamily="17" charset="-128"/>
                <a:ea typeface="ＭＳ 明朝" panose="02020609040205080304" pitchFamily="17" charset="-128"/>
              </a:rPr>
              <a:t>YouTube</a:t>
            </a:r>
            <a:r>
              <a:rPr lang="ja-JP" altLang="en-US" sz="2400" dirty="0" smtClean="0">
                <a:latin typeface="ＭＳ 明朝" panose="02020609040205080304" pitchFamily="17" charset="-128"/>
                <a:ea typeface="ＭＳ 明朝" panose="02020609040205080304" pitchFamily="17" charset="-128"/>
              </a:rPr>
              <a:t>」で。</a:t>
            </a:r>
            <a:endParaRPr lang="en-US" altLang="ja-JP" sz="2400" dirty="0" smtClean="0">
              <a:latin typeface="ＭＳ 明朝" panose="02020609040205080304" pitchFamily="17" charset="-128"/>
              <a:ea typeface="ＭＳ 明朝" panose="02020609040205080304" pitchFamily="17" charset="-128"/>
            </a:endParaRPr>
          </a:p>
          <a:p>
            <a:pPr marL="431800" indent="-330200" algn="l">
              <a:buClr>
                <a:srgbClr val="0070C0"/>
              </a:buClr>
              <a:buSzPct val="80000"/>
              <a:buFont typeface="Noto Symbol"/>
              <a:buChar char="●"/>
            </a:pPr>
            <a:endParaRPr lang="en-US" altLang="ja-JP" sz="2400" dirty="0">
              <a:latin typeface="ＭＳ 明朝" panose="02020609040205080304" pitchFamily="17" charset="-128"/>
              <a:ea typeface="ＭＳ 明朝" panose="02020609040205080304" pitchFamily="17" charset="-128"/>
            </a:endParaRPr>
          </a:p>
          <a:p>
            <a:pPr marL="431800" lvl="0" indent="-330200" algn="l">
              <a:buClr>
                <a:srgbClr val="000000"/>
              </a:buClr>
              <a:buSzPct val="45000"/>
              <a:buFont typeface="Noto Symbol"/>
              <a:buChar char="●"/>
            </a:pPr>
            <a:endParaRPr lang="en-US" altLang="ja-JP" sz="2400" dirty="0" smtClean="0">
              <a:latin typeface="ＭＳ 明朝" panose="02020609040205080304" pitchFamily="17" charset="-128"/>
              <a:ea typeface="ＭＳ 明朝" panose="02020609040205080304" pitchFamily="17" charset="-128"/>
            </a:endParaRPr>
          </a:p>
          <a:p>
            <a:pPr marL="431800" lvl="0" indent="-330200" algn="l">
              <a:buClr>
                <a:srgbClr val="000000"/>
              </a:buClr>
              <a:buSzPct val="45000"/>
              <a:buFont typeface="Noto Symbol"/>
              <a:buChar char="●"/>
            </a:pP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211" y="2781331"/>
            <a:ext cx="4144805" cy="4121969"/>
          </a:xfrm>
          <a:prstGeom prst="rect">
            <a:avLst/>
          </a:prstGeom>
          <a:ln>
            <a:solidFill>
              <a:srgbClr val="0070C0"/>
            </a:solidFill>
          </a:ln>
        </p:spPr>
      </p:pic>
      <p:sp>
        <p:nvSpPr>
          <p:cNvPr id="4" name="正方形/長方形 3"/>
          <p:cNvSpPr/>
          <p:nvPr/>
        </p:nvSpPr>
        <p:spPr>
          <a:xfrm>
            <a:off x="5564230" y="7145896"/>
            <a:ext cx="4621778" cy="338554"/>
          </a:xfrm>
          <a:prstGeom prst="rect">
            <a:avLst/>
          </a:prstGeom>
        </p:spPr>
        <p:txBody>
          <a:bodyPr wrap="none">
            <a:spAutoFit/>
          </a:bodyPr>
          <a:lstStyle/>
          <a:p>
            <a:pPr lvl="0"/>
            <a:r>
              <a:rPr kumimoji="1" lang="en-US" altLang="ja-JP" sz="1600" dirty="0"/>
              <a:t>【</a:t>
            </a:r>
            <a:r>
              <a:rPr kumimoji="1" lang="en-US" altLang="ja-JP" sz="1600" dirty="0" smtClean="0"/>
              <a:t>No.</a:t>
            </a:r>
            <a:fld id="{DC254D91-1D03-4A6B-A946-63750326D3EE}" type="slidenum">
              <a:rPr kumimoji="1" lang="en-US" altLang="ja-JP" sz="1600" smtClean="0"/>
              <a:t>41</a:t>
            </a:fld>
            <a:r>
              <a:rPr kumimoji="1" lang="en-US" altLang="ja-JP" sz="1600" dirty="0" smtClean="0"/>
              <a:t> </a:t>
            </a:r>
            <a:r>
              <a:rPr kumimoji="1" lang="ja-JP" altLang="en-US" sz="1600" dirty="0" smtClean="0"/>
              <a:t> </a:t>
            </a:r>
            <a:r>
              <a:rPr kumimoji="1" lang="en-US" altLang="ja-JP" sz="1600" dirty="0"/>
              <a:t>[3] </a:t>
            </a:r>
            <a:r>
              <a:rPr kumimoji="1" lang="ja-JP" altLang="en-US" sz="1600" dirty="0"/>
              <a:t>京都脱原発原告団の活動について</a:t>
            </a:r>
            <a:r>
              <a:rPr kumimoji="1" lang="en-US" altLang="ja-JP" sz="1600" dirty="0"/>
              <a:t>】</a:t>
            </a:r>
            <a:endParaRPr kumimoji="1" lang="ja-JP" altLang="en-US" sz="1600" dirty="0"/>
          </a:p>
        </p:txBody>
      </p:sp>
    </p:spTree>
    <p:extLst>
      <p:ext uri="{BB962C8B-B14F-4D97-AF65-F5344CB8AC3E}">
        <p14:creationId xmlns:p14="http://schemas.microsoft.com/office/powerpoint/2010/main" val="6882838"/>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98613" y="301625"/>
            <a:ext cx="9866482" cy="1262063"/>
          </a:xfrm>
          <a:prstGeom prst="rect">
            <a:avLst/>
          </a:prstGeom>
          <a:noFill/>
          <a:ln>
            <a:noFill/>
          </a:ln>
        </p:spPr>
        <p:txBody>
          <a:bodyPr lIns="0" tIns="282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ja-JP" altLang="en-US" sz="3200" b="0" i="0" u="none" strike="noStrike" cap="none" baseline="0" dirty="0" smtClean="0">
                <a:solidFill>
                  <a:srgbClr val="3333FF"/>
                </a:solidFill>
                <a:latin typeface="Arial"/>
                <a:ea typeface="Arial"/>
                <a:cs typeface="Arial"/>
                <a:sym typeface="Arial"/>
              </a:rPr>
              <a:t>大飯原発で事故がおきたら</a:t>
            </a:r>
            <a:r>
              <a:rPr lang="en-US" sz="4400" b="0" i="0" u="none" strike="noStrike" cap="none" baseline="0" dirty="0">
                <a:solidFill>
                  <a:srgbClr val="3333FF"/>
                </a:solidFill>
                <a:latin typeface="Arial"/>
                <a:ea typeface="Arial"/>
                <a:cs typeface="Arial"/>
                <a:sym typeface="Arial"/>
              </a:rPr>
              <a:t/>
            </a:r>
            <a:br>
              <a:rPr lang="en-US" sz="4400" b="0" i="0" u="none" strike="noStrike" cap="none" baseline="0" dirty="0">
                <a:solidFill>
                  <a:srgbClr val="3333FF"/>
                </a:solidFill>
                <a:latin typeface="Arial"/>
                <a:ea typeface="Arial"/>
                <a:cs typeface="Arial"/>
                <a:sym typeface="Arial"/>
              </a:rPr>
            </a:br>
            <a:r>
              <a:rPr lang="ja-JP" altLang="en-US" sz="4400" b="0" i="0" u="none" strike="noStrike" cap="none" baseline="0" dirty="0" smtClean="0">
                <a:solidFill>
                  <a:srgbClr val="3333FF"/>
                </a:solidFill>
                <a:latin typeface="Arial"/>
                <a:ea typeface="Arial"/>
                <a:cs typeface="Arial"/>
                <a:sym typeface="Arial"/>
              </a:rPr>
              <a:t>放射性物質の拡散予測</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98612" y="1768475"/>
            <a:ext cx="4267014" cy="5363845"/>
          </a:xfrm>
          <a:prstGeom prst="rect">
            <a:avLst/>
          </a:prstGeom>
          <a:noFill/>
          <a:ln>
            <a:noFill/>
          </a:ln>
        </p:spPr>
        <p:txBody>
          <a:bodyPr lIns="0" tIns="28200" rIns="0" bIns="0" anchor="t" anchorCtr="0">
            <a:noAutofit/>
          </a:bodyPr>
          <a:lstStyle/>
          <a:p>
            <a:pPr lvl="0">
              <a:lnSpc>
                <a:spcPct val="110000"/>
              </a:lnSpc>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滋賀県</a:t>
            </a:r>
            <a:r>
              <a:rPr lang="ja-JP" altLang="en-US" sz="2400" dirty="0">
                <a:latin typeface="ＭＳ 明朝" panose="02020609040205080304" pitchFamily="17" charset="-128"/>
                <a:ea typeface="ＭＳ 明朝" panose="02020609040205080304" pitchFamily="17" charset="-128"/>
              </a:rPr>
              <a:t>が独自に実施した放射性物質の拡散予測について、京都府</a:t>
            </a:r>
            <a:r>
              <a:rPr lang="ja-JP" altLang="en-US" sz="2400" dirty="0" smtClean="0">
                <a:latin typeface="ＭＳ 明朝" panose="02020609040205080304" pitchFamily="17" charset="-128"/>
                <a:ea typeface="ＭＳ 明朝" panose="02020609040205080304" pitchFamily="17" charset="-128"/>
              </a:rPr>
              <a:t>は京都府分</a:t>
            </a:r>
            <a:r>
              <a:rPr lang="ja-JP" altLang="en-US" sz="2400" dirty="0">
                <a:latin typeface="ＭＳ 明朝" panose="02020609040205080304" pitchFamily="17" charset="-128"/>
                <a:ea typeface="ＭＳ 明朝" panose="02020609040205080304" pitchFamily="17" charset="-128"/>
              </a:rPr>
              <a:t>のデータを公開</a:t>
            </a:r>
            <a:r>
              <a:rPr lang="ja-JP" altLang="en-US" sz="2400" dirty="0" smtClean="0">
                <a:latin typeface="ＭＳ 明朝" panose="02020609040205080304" pitchFamily="17" charset="-128"/>
                <a:ea typeface="ＭＳ 明朝" panose="02020609040205080304" pitchFamily="17" charset="-128"/>
              </a:rPr>
              <a:t>した</a:t>
            </a:r>
            <a:r>
              <a:rPr lang="ja-JP" altLang="en-US" sz="1800" dirty="0" smtClean="0">
                <a:latin typeface="ＭＳ 明朝" panose="02020609040205080304" pitchFamily="17" charset="-128"/>
                <a:ea typeface="ＭＳ 明朝" panose="02020609040205080304" pitchFamily="17" charset="-128"/>
              </a:rPr>
              <a:t>（</a:t>
            </a:r>
            <a:r>
              <a:rPr lang="en-US" altLang="ja-JP" sz="1800" dirty="0" smtClean="0">
                <a:latin typeface="ＭＳ 明朝" panose="02020609040205080304" pitchFamily="17" charset="-128"/>
                <a:ea typeface="ＭＳ 明朝" panose="02020609040205080304" pitchFamily="17" charset="-128"/>
              </a:rPr>
              <a:t>2012</a:t>
            </a:r>
            <a:r>
              <a:rPr lang="ja-JP" altLang="en-US" sz="1800" dirty="0" smtClean="0">
                <a:latin typeface="ＭＳ 明朝" panose="02020609040205080304" pitchFamily="17" charset="-128"/>
                <a:ea typeface="ＭＳ 明朝" panose="02020609040205080304" pitchFamily="17" charset="-128"/>
              </a:rPr>
              <a:t>年）</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lvl="0">
              <a:buClr>
                <a:srgbClr val="0070C0"/>
              </a:buClr>
              <a:buSzPct val="80000"/>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lvl="0">
              <a:lnSpc>
                <a:spcPct val="110000"/>
              </a:lnSpc>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予測図</a:t>
            </a:r>
            <a:r>
              <a:rPr lang="ja-JP" altLang="en-US" sz="2400" dirty="0">
                <a:latin typeface="ＭＳ 明朝" panose="02020609040205080304" pitchFamily="17" charset="-128"/>
                <a:ea typeface="ＭＳ 明朝" panose="02020609040205080304" pitchFamily="17" charset="-128"/>
              </a:rPr>
              <a:t>によると、大飯原発で福島第１原発と同レベルの事故が起きた場合、京都府の面積のほぼ半分が、甲状腺がんを避けるため</a:t>
            </a:r>
            <a:r>
              <a:rPr lang="ja-JP" altLang="en-US" sz="2400" dirty="0" smtClean="0">
                <a:latin typeface="ＭＳ 明朝" panose="02020609040205080304" pitchFamily="17" charset="-128"/>
                <a:ea typeface="ＭＳ 明朝" panose="02020609040205080304" pitchFamily="17" charset="-128"/>
              </a:rPr>
              <a:t>にヨウ素剤</a:t>
            </a:r>
            <a:r>
              <a:rPr lang="ja-JP" altLang="en-US" sz="2400" dirty="0">
                <a:latin typeface="ＭＳ 明朝" panose="02020609040205080304" pitchFamily="17" charset="-128"/>
                <a:ea typeface="ＭＳ 明朝" panose="02020609040205080304" pitchFamily="17" charset="-128"/>
              </a:rPr>
              <a:t>の服用が</a:t>
            </a:r>
            <a:r>
              <a:rPr lang="ja-JP" altLang="en-US" sz="2400" dirty="0" smtClean="0">
                <a:latin typeface="ＭＳ 明朝" panose="02020609040205080304" pitchFamily="17" charset="-128"/>
                <a:ea typeface="ＭＳ 明朝" panose="02020609040205080304" pitchFamily="17" charset="-128"/>
              </a:rPr>
              <a:t>必要となる</a:t>
            </a:r>
            <a:r>
              <a:rPr lang="en-US" altLang="ja-JP" sz="2400" dirty="0" smtClean="0">
                <a:latin typeface="ＭＳ ゴシック" panose="020B0609070205080204" pitchFamily="49" charset="-128"/>
                <a:ea typeface="ＭＳ ゴシック" panose="020B0609070205080204" pitchFamily="49" charset="-128"/>
              </a:rPr>
              <a:t>50mSv</a:t>
            </a:r>
            <a:r>
              <a:rPr lang="ja-JP" altLang="en-US" sz="1800" dirty="0" smtClean="0">
                <a:latin typeface="ＭＳ 明朝" panose="02020609040205080304" pitchFamily="17" charset="-128"/>
                <a:ea typeface="ＭＳ 明朝" panose="02020609040205080304" pitchFamily="17" charset="-128"/>
              </a:rPr>
              <a:t>（ミリシーベルト）</a:t>
            </a:r>
            <a:r>
              <a:rPr lang="ja-JP" altLang="en-US" sz="2400" dirty="0" smtClean="0">
                <a:latin typeface="ＭＳ 明朝" panose="02020609040205080304" pitchFamily="17" charset="-128"/>
                <a:ea typeface="ＭＳ 明朝" panose="02020609040205080304" pitchFamily="17" charset="-128"/>
              </a:rPr>
              <a:t>を超えている。</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1800" dirty="0" smtClean="0">
                <a:latin typeface="ＭＳ 明朝" panose="02020609040205080304" pitchFamily="17" charset="-128"/>
                <a:ea typeface="ＭＳ 明朝" panose="02020609040205080304" pitchFamily="17" charset="-128"/>
              </a:rPr>
              <a:t>（右図はグリーンピースによる）</a:t>
            </a:r>
            <a:endParaRPr lang="en-US" altLang="ja-JP" sz="18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lvl="0">
              <a:buClr>
                <a:srgbClr val="0070C0"/>
              </a:buClr>
              <a:buFont typeface="Wingdings" panose="05000000000000000000" pitchFamily="2" charset="2"/>
              <a:buChar char="l"/>
            </a:pPr>
            <a:endParaRPr lang="en-US" altLang="ja-JP" sz="24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algn="l">
              <a:buClr>
                <a:srgbClr val="0070C0"/>
              </a:buClr>
              <a:buFont typeface="Wingdings" panose="05000000000000000000" pitchFamily="2" charset="2"/>
              <a:buChar char="l"/>
            </a:pPr>
            <a:endParaRPr lang="en-US" altLang="ja-JP" sz="2400" dirty="0" smtClean="0"/>
          </a:p>
          <a:p>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229" y="1659806"/>
            <a:ext cx="5169612" cy="5376396"/>
          </a:xfrm>
          <a:prstGeom prst="rect">
            <a:avLst/>
          </a:prstGeom>
        </p:spPr>
      </p:pic>
      <p:sp>
        <p:nvSpPr>
          <p:cNvPr id="4" name="正方形/長方形 3"/>
          <p:cNvSpPr/>
          <p:nvPr/>
        </p:nvSpPr>
        <p:spPr>
          <a:xfrm>
            <a:off x="5958677" y="7132320"/>
            <a:ext cx="4211409" cy="338554"/>
          </a:xfrm>
          <a:prstGeom prst="rect">
            <a:avLst/>
          </a:prstGeom>
        </p:spPr>
        <p:txBody>
          <a:bodyPr wrap="none">
            <a:spAutoFit/>
          </a:bodyPr>
          <a:lstStyle/>
          <a:p>
            <a:pPr lvl="0"/>
            <a:r>
              <a:rPr kumimoji="1" lang="en-US" altLang="ja-JP" sz="1600" dirty="0"/>
              <a:t>【</a:t>
            </a:r>
            <a:r>
              <a:rPr kumimoji="1" lang="en-US" altLang="ja-JP" sz="1600" dirty="0" smtClean="0"/>
              <a:t>No.</a:t>
            </a:r>
            <a:fld id="{19BFD933-208D-402A-B2DD-C59B1E26DDEF}" type="slidenum">
              <a:rPr kumimoji="1" lang="en-US" altLang="ja-JP" sz="1600" smtClean="0"/>
              <a:t>42</a:t>
            </a:fld>
            <a:r>
              <a:rPr kumimoji="1" lang="en-US" altLang="ja-JP" sz="1600" dirty="0" smtClean="0"/>
              <a:t> </a:t>
            </a:r>
            <a:r>
              <a:rPr kumimoji="1" lang="ja-JP" altLang="en-US" sz="1600" dirty="0" smtClean="0"/>
              <a:t> </a:t>
            </a:r>
            <a:r>
              <a:rPr kumimoji="1" lang="en-US" altLang="ja-JP" sz="1600" dirty="0" smtClean="0"/>
              <a:t>[4] </a:t>
            </a:r>
            <a:r>
              <a:rPr kumimoji="1" lang="ja-JP" altLang="en-US" sz="1600" dirty="0" smtClean="0"/>
              <a:t>脱原発の社会をつくるために</a:t>
            </a:r>
            <a:r>
              <a:rPr kumimoji="1" lang="en-US" altLang="ja-JP" sz="1600" dirty="0" smtClean="0"/>
              <a:t>】</a:t>
            </a:r>
            <a:endParaRPr kumimoji="1" lang="ja-JP" altLang="en-US" sz="1600" dirty="0"/>
          </a:p>
        </p:txBody>
      </p:sp>
      <p:sp>
        <p:nvSpPr>
          <p:cNvPr id="6" name="正方形/長方形 5"/>
          <p:cNvSpPr/>
          <p:nvPr/>
        </p:nvSpPr>
        <p:spPr>
          <a:xfrm>
            <a:off x="-68203" y="132348"/>
            <a:ext cx="3251039" cy="338554"/>
          </a:xfrm>
          <a:prstGeom prst="rect">
            <a:avLst/>
          </a:prstGeom>
        </p:spPr>
        <p:txBody>
          <a:bodyPr wrap="square">
            <a:spAutoFit/>
          </a:bodyPr>
          <a:lstStyle/>
          <a:p>
            <a:pPr lvl="0"/>
            <a:r>
              <a:rPr kumimoji="1" lang="ja-JP" altLang="en-US" sz="1600" dirty="0" smtClean="0"/>
              <a:t> </a:t>
            </a:r>
            <a:r>
              <a:rPr kumimoji="1" lang="en-US" altLang="ja-JP" sz="1600" dirty="0"/>
              <a:t>[4] </a:t>
            </a:r>
            <a:r>
              <a:rPr kumimoji="1" lang="ja-JP" altLang="en-US" sz="1600" dirty="0"/>
              <a:t>脱原発の社会をつくるため</a:t>
            </a:r>
            <a:r>
              <a:rPr kumimoji="1" lang="ja-JP" altLang="en-US" sz="1600" dirty="0" smtClean="0"/>
              <a:t>に</a:t>
            </a:r>
            <a:endParaRPr kumimoji="1" lang="ja-JP" altLang="en-US" sz="1600" dirty="0"/>
          </a:p>
        </p:txBody>
      </p:sp>
    </p:spTree>
    <p:extLst>
      <p:ext uri="{BB962C8B-B14F-4D97-AF65-F5344CB8AC3E}">
        <p14:creationId xmlns:p14="http://schemas.microsoft.com/office/powerpoint/2010/main" val="3018746139"/>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107575" y="301625"/>
            <a:ext cx="9973048" cy="1262063"/>
          </a:xfrm>
          <a:prstGeom prst="rect">
            <a:avLst/>
          </a:prstGeom>
          <a:noFill/>
          <a:ln>
            <a:noFill/>
          </a:ln>
        </p:spPr>
        <p:txBody>
          <a:bodyPr lIns="0" tIns="28200" rIns="0" bIns="0" anchor="ctr" anchorCtr="0">
            <a:noAutofit/>
          </a:bodyPr>
          <a:lstStyle/>
          <a:p>
            <a:pPr lvl="0" algn="ctr">
              <a:lnSpc>
                <a:spcPct val="93000"/>
              </a:lnSpc>
              <a:spcBef>
                <a:spcPts val="0"/>
              </a:spcBef>
              <a:buClr>
                <a:srgbClr val="3333FF"/>
              </a:buClr>
              <a:buSzPct val="25000"/>
            </a:pPr>
            <a:r>
              <a:rPr lang="ja-JP" altLang="en-US" sz="3200" dirty="0" smtClean="0">
                <a:solidFill>
                  <a:srgbClr val="3333FF"/>
                </a:solidFill>
                <a:latin typeface="Arial"/>
                <a:ea typeface="Arial"/>
                <a:cs typeface="Arial"/>
                <a:sym typeface="Arial"/>
              </a:rPr>
              <a:t>甲状腺がんをさけるために</a:t>
            </a:r>
            <a:r>
              <a:rPr lang="en-US" altLang="ja-JP" sz="3200" dirty="0" smtClean="0">
                <a:solidFill>
                  <a:srgbClr val="3333FF"/>
                </a:solidFill>
                <a:latin typeface="Arial"/>
                <a:ea typeface="Arial"/>
                <a:cs typeface="Arial"/>
                <a:sym typeface="Arial"/>
              </a:rPr>
              <a:t/>
            </a:r>
            <a:br>
              <a:rPr lang="en-US" altLang="ja-JP" sz="3200" dirty="0" smtClean="0">
                <a:solidFill>
                  <a:srgbClr val="3333FF"/>
                </a:solidFill>
                <a:latin typeface="Arial"/>
                <a:ea typeface="Arial"/>
                <a:cs typeface="Arial"/>
                <a:sym typeface="Arial"/>
              </a:rPr>
            </a:br>
            <a:r>
              <a:rPr lang="ja-JP" altLang="en-US" sz="4400" dirty="0" smtClean="0">
                <a:solidFill>
                  <a:srgbClr val="3333FF"/>
                </a:solidFill>
                <a:latin typeface="Arial"/>
                <a:ea typeface="Arial"/>
                <a:cs typeface="Arial"/>
                <a:sym typeface="Arial"/>
              </a:rPr>
              <a:t>ヨウ素剤の服用が必要な地域</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1" y="1768475"/>
            <a:ext cx="10080625" cy="4989513"/>
          </a:xfrm>
          <a:prstGeom prst="rect">
            <a:avLst/>
          </a:prstGeom>
          <a:noFill/>
          <a:ln>
            <a:noFill/>
          </a:ln>
        </p:spPr>
        <p:txBody>
          <a:bodyPr lIns="0" tIns="28200" rIns="0" bIns="0" anchor="t" anchorCtr="0">
            <a:noAutofit/>
          </a:bodyPr>
          <a:lstStyle/>
          <a:p>
            <a:pPr algn="l">
              <a:buClr>
                <a:srgbClr val="0070C0"/>
              </a:buClr>
              <a:buFont typeface="Wingdings" panose="05000000000000000000" pitchFamily="2" charset="2"/>
              <a:buChar char="l"/>
            </a:pPr>
            <a:endParaRPr lang="en-US" altLang="ja-JP" sz="2400" dirty="0" smtClean="0"/>
          </a:p>
          <a:p>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p:txBody>
      </p:sp>
      <p:sp>
        <p:nvSpPr>
          <p:cNvPr id="2" name="正方形/長方形 1"/>
          <p:cNvSpPr/>
          <p:nvPr/>
        </p:nvSpPr>
        <p:spPr>
          <a:xfrm>
            <a:off x="107575" y="1868141"/>
            <a:ext cx="9829527" cy="5447645"/>
          </a:xfrm>
          <a:prstGeom prst="rect">
            <a:avLst/>
          </a:prstGeom>
        </p:spPr>
        <p:txBody>
          <a:bodyPr wrap="square">
            <a:spAutoFit/>
          </a:bodyPr>
          <a:lstStyle/>
          <a:p>
            <a:pPr marL="177800" indent="-177800">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京都市中心部も大きく被曝</a:t>
            </a:r>
            <a:r>
              <a:rPr lang="ja-JP" altLang="en-US" sz="1800" dirty="0" smtClean="0">
                <a:latin typeface="ＭＳ 明朝" panose="02020609040205080304" pitchFamily="17" charset="-128"/>
                <a:ea typeface="ＭＳ 明朝" panose="02020609040205080304" pitchFamily="17" charset="-128"/>
              </a:rPr>
              <a:t>（甲状腺被曝等価線量地域。</a:t>
            </a:r>
            <a:r>
              <a:rPr lang="en-US" altLang="ja-JP" sz="1800" dirty="0" err="1" smtClean="0">
                <a:latin typeface="ＭＳ 明朝" panose="02020609040205080304" pitchFamily="17" charset="-128"/>
                <a:ea typeface="ＭＳ 明朝" panose="02020609040205080304" pitchFamily="17" charset="-128"/>
              </a:rPr>
              <a:t>mSv</a:t>
            </a:r>
            <a:r>
              <a:rPr lang="ja-JP" altLang="en-US" sz="1800" dirty="0" smtClean="0">
                <a:latin typeface="ＭＳ 明朝" panose="02020609040205080304" pitchFamily="17" charset="-128"/>
                <a:ea typeface="ＭＳ 明朝" panose="02020609040205080304" pitchFamily="17" charset="-128"/>
              </a:rPr>
              <a:t>＝ミリシーベルト）</a:t>
            </a:r>
            <a:r>
              <a:rPr lang="ja-JP" altLang="en-US" sz="2400" dirty="0" smtClean="0">
                <a:latin typeface="ＭＳ 明朝" panose="02020609040205080304" pitchFamily="17" charset="-128"/>
                <a:ea typeface="ＭＳ 明朝" panose="02020609040205080304" pitchFamily="17" charset="-128"/>
              </a:rPr>
              <a:t> </a:t>
            </a:r>
            <a:endParaRPr lang="ja-JP" altLang="en-US" sz="2400" dirty="0">
              <a:latin typeface="ＭＳ 明朝" panose="02020609040205080304" pitchFamily="17" charset="-128"/>
              <a:ea typeface="ＭＳ 明朝" panose="02020609040205080304" pitchFamily="17" charset="-128"/>
            </a:endParaRPr>
          </a:p>
          <a:p>
            <a:pPr marL="457200" lvl="2" indent="-279400">
              <a:buClr>
                <a:srgbClr val="0070C0"/>
              </a:buClr>
              <a:buSzPct val="80000"/>
              <a:buFont typeface="+mj-lt"/>
              <a:buAutoNum type="arabicPeriod"/>
            </a:pPr>
            <a:r>
              <a:rPr lang="en-US" altLang="ja-JP" sz="2400" dirty="0" smtClean="0">
                <a:latin typeface="ＭＳ ゴシック" panose="020B0609070205080204" pitchFamily="49" charset="-128"/>
                <a:ea typeface="ＭＳ ゴシック" panose="020B0609070205080204" pitchFamily="49" charset="-128"/>
              </a:rPr>
              <a:t>500mSv</a:t>
            </a:r>
            <a:r>
              <a:rPr lang="ja-JP" altLang="en-US" sz="2400" dirty="0" smtClean="0">
                <a:latin typeface="ＭＳ ゴシック" panose="020B0609070205080204" pitchFamily="49" charset="-128"/>
                <a:ea typeface="ＭＳ ゴシック" panose="020B0609070205080204" pitchFamily="49" charset="-128"/>
              </a:rPr>
              <a:t>以上</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南丹</a:t>
            </a:r>
            <a:r>
              <a:rPr lang="ja-JP" altLang="en-US" sz="2400" dirty="0">
                <a:latin typeface="ＭＳ 明朝" panose="02020609040205080304" pitchFamily="17" charset="-128"/>
                <a:ea typeface="ＭＳ 明朝" panose="02020609040205080304" pitchFamily="17" charset="-128"/>
              </a:rPr>
              <a:t>市の</a:t>
            </a:r>
            <a:r>
              <a:rPr lang="ja-JP" altLang="en-US" sz="2400" dirty="0" smtClean="0">
                <a:latin typeface="ＭＳ 明朝" panose="02020609040205080304" pitchFamily="17" charset="-128"/>
                <a:ea typeface="ＭＳ 明朝" panose="02020609040205080304" pitchFamily="17" charset="-128"/>
              </a:rPr>
              <a:t>一部</a:t>
            </a:r>
            <a:endParaRPr lang="en-US" altLang="ja-JP" sz="2400" dirty="0" smtClean="0">
              <a:latin typeface="ＭＳ 明朝" panose="02020609040205080304" pitchFamily="17" charset="-128"/>
              <a:ea typeface="ＭＳ 明朝" panose="02020609040205080304" pitchFamily="17" charset="-128"/>
            </a:endParaRPr>
          </a:p>
          <a:p>
            <a:pPr marL="457200" lvl="2" indent="-279400">
              <a:buClr>
                <a:srgbClr val="0070C0"/>
              </a:buClr>
              <a:buSzPct val="80000"/>
              <a:buFont typeface="+mj-lt"/>
              <a:buAutoNum type="arabicPeriod"/>
            </a:pPr>
            <a:r>
              <a:rPr lang="en-US" altLang="ja-JP" sz="2400" dirty="0" smtClean="0">
                <a:latin typeface="ＭＳ ゴシック" panose="020B0609070205080204" pitchFamily="49" charset="-128"/>
                <a:ea typeface="ＭＳ ゴシック" panose="020B0609070205080204" pitchFamily="49" charset="-128"/>
              </a:rPr>
              <a:t>100mSv</a:t>
            </a:r>
            <a:r>
              <a:rPr lang="ja-JP" altLang="en-US" sz="2400" dirty="0">
                <a:latin typeface="ＭＳ ゴシック" panose="020B0609070205080204" pitchFamily="49" charset="-128"/>
                <a:ea typeface="ＭＳ ゴシック" panose="020B0609070205080204" pitchFamily="49" charset="-128"/>
              </a:rPr>
              <a:t>以上</a:t>
            </a:r>
            <a:r>
              <a:rPr lang="en-US" altLang="ja-JP" sz="2400" dirty="0" smtClean="0">
                <a:latin typeface="ＭＳ ゴシック" panose="020B0609070205080204" pitchFamily="49" charset="-128"/>
                <a:ea typeface="ＭＳ ゴシック" panose="020B0609070205080204" pitchFamily="49" charset="-128"/>
              </a:rPr>
              <a:t>500mSv</a:t>
            </a:r>
            <a:r>
              <a:rPr lang="en-US" altLang="ja-JP" sz="1800" dirty="0" smtClean="0">
                <a:latin typeface="ＭＳ 明朝" panose="02020609040205080304" pitchFamily="17" charset="-128"/>
                <a:ea typeface="ＭＳ 明朝" panose="02020609040205080304" pitchFamily="17" charset="-128"/>
              </a:rPr>
              <a:t>…</a:t>
            </a:r>
            <a:r>
              <a:rPr lang="ja-JP" altLang="en-US" sz="1800" dirty="0" smtClean="0">
                <a:latin typeface="ＭＳ 明朝" panose="02020609040205080304" pitchFamily="17" charset="-128"/>
                <a:ea typeface="ＭＳ 明朝" panose="02020609040205080304" pitchFamily="17" charset="-128"/>
              </a:rPr>
              <a:t>右京区</a:t>
            </a:r>
            <a:r>
              <a:rPr lang="ja-JP" altLang="en-US" sz="1800" dirty="0">
                <a:latin typeface="ＭＳ 明朝" panose="02020609040205080304" pitchFamily="17" charset="-128"/>
                <a:ea typeface="ＭＳ 明朝" panose="02020609040205080304" pitchFamily="17" charset="-128"/>
              </a:rPr>
              <a:t>のほぼ全域、北区と亀岡市の一部、南丹市の</a:t>
            </a:r>
            <a:r>
              <a:rPr lang="ja-JP" altLang="en-US" sz="1800" dirty="0" smtClean="0">
                <a:latin typeface="ＭＳ 明朝" panose="02020609040205080304" pitchFamily="17" charset="-128"/>
                <a:ea typeface="ＭＳ 明朝" panose="02020609040205080304" pitchFamily="17" charset="-128"/>
              </a:rPr>
              <a:t>一部。</a:t>
            </a:r>
            <a:r>
              <a:rPr lang="en-US" altLang="ja-JP" sz="1800" dirty="0" smtClean="0">
                <a:latin typeface="ＭＳ 明朝" panose="02020609040205080304" pitchFamily="17" charset="-128"/>
                <a:ea typeface="ＭＳ 明朝" panose="02020609040205080304" pitchFamily="17" charset="-128"/>
              </a:rPr>
              <a:t/>
            </a:r>
            <a:br>
              <a:rPr lang="en-US" altLang="ja-JP" sz="1800" dirty="0" smtClean="0">
                <a:latin typeface="ＭＳ 明朝" panose="02020609040205080304" pitchFamily="17" charset="-128"/>
                <a:ea typeface="ＭＳ 明朝" panose="02020609040205080304" pitchFamily="17" charset="-128"/>
              </a:rPr>
            </a:br>
            <a:r>
              <a:rPr lang="zh-TW" altLang="en-US" sz="1800" dirty="0" smtClean="0">
                <a:latin typeface="ＭＳ 明朝" panose="02020609040205080304" pitchFamily="17" charset="-128"/>
                <a:ea typeface="ＭＳ 明朝" panose="02020609040205080304" pitchFamily="17" charset="-128"/>
              </a:rPr>
              <a:t>金閣、</a:t>
            </a:r>
            <a:r>
              <a:rPr lang="zh-TW" altLang="en-US" sz="1800" dirty="0">
                <a:latin typeface="ＭＳ 明朝" panose="02020609040205080304" pitchFamily="17" charset="-128"/>
                <a:ea typeface="ＭＳ 明朝" panose="02020609040205080304" pitchFamily="17" charset="-128"/>
              </a:rPr>
              <a:t>上賀茂</a:t>
            </a:r>
            <a:r>
              <a:rPr lang="zh-TW" altLang="en-US" sz="1800" dirty="0" smtClean="0">
                <a:latin typeface="ＭＳ 明朝" panose="02020609040205080304" pitchFamily="17" charset="-128"/>
                <a:ea typeface="ＭＳ 明朝" panose="02020609040205080304" pitchFamily="17" charset="-128"/>
              </a:rPr>
              <a:t>神社</a:t>
            </a:r>
            <a:r>
              <a:rPr lang="ja-JP" altLang="en-US" sz="1800" dirty="0" smtClean="0">
                <a:latin typeface="ＭＳ 明朝" panose="02020609040205080304" pitchFamily="17" charset="-128"/>
                <a:ea typeface="ＭＳ 明朝" panose="02020609040205080304" pitchFamily="17" charset="-128"/>
              </a:rPr>
              <a:t>など。</a:t>
            </a:r>
            <a:endParaRPr lang="en-US" altLang="ja-JP" sz="1800" dirty="0" smtClean="0">
              <a:latin typeface="ＭＳ 明朝" panose="02020609040205080304" pitchFamily="17" charset="-128"/>
              <a:ea typeface="ＭＳ 明朝" panose="02020609040205080304" pitchFamily="17" charset="-128"/>
            </a:endParaRPr>
          </a:p>
          <a:p>
            <a:pPr marL="457200" lvl="2" indent="-279400">
              <a:buClr>
                <a:srgbClr val="0070C0"/>
              </a:buClr>
              <a:buSzPct val="80000"/>
              <a:buFont typeface="+mj-lt"/>
              <a:buAutoNum type="arabicPeriod"/>
            </a:pPr>
            <a:r>
              <a:rPr lang="en-US" altLang="zh-TW" sz="2400" dirty="0" smtClean="0">
                <a:latin typeface="ＭＳ ゴシック" panose="020B0609070205080204" pitchFamily="49" charset="-128"/>
                <a:ea typeface="ＭＳ ゴシック" panose="020B0609070205080204" pitchFamily="49" charset="-128"/>
              </a:rPr>
              <a:t>50</a:t>
            </a:r>
            <a:r>
              <a:rPr lang="en-US" altLang="ja-JP" sz="2400" dirty="0" smtClean="0">
                <a:latin typeface="ＭＳ ゴシック" panose="020B0609070205080204" pitchFamily="49" charset="-128"/>
                <a:ea typeface="ＭＳ ゴシック" panose="020B0609070205080204" pitchFamily="49" charset="-128"/>
              </a:rPr>
              <a:t>mSv</a:t>
            </a:r>
            <a:r>
              <a:rPr lang="ja-JP" altLang="en-US" sz="2400" dirty="0">
                <a:latin typeface="ＭＳ ゴシック" panose="020B0609070205080204" pitchFamily="49" charset="-128"/>
                <a:ea typeface="ＭＳ ゴシック" panose="020B0609070205080204" pitchFamily="49" charset="-128"/>
              </a:rPr>
              <a:t>以上</a:t>
            </a:r>
            <a:r>
              <a:rPr lang="en-US" altLang="ja-JP" sz="2400" dirty="0" smtClean="0">
                <a:latin typeface="ＭＳ ゴシック" panose="020B0609070205080204" pitchFamily="49" charset="-128"/>
                <a:ea typeface="ＭＳ ゴシック" panose="020B0609070205080204" pitchFamily="49" charset="-128"/>
              </a:rPr>
              <a:t>100mSv</a:t>
            </a:r>
            <a:r>
              <a:rPr lang="en-US" altLang="ja-JP" sz="1800" dirty="0" smtClean="0">
                <a:latin typeface="ＭＳ 明朝" panose="02020609040205080304" pitchFamily="17" charset="-128"/>
                <a:ea typeface="ＭＳ 明朝" panose="02020609040205080304" pitchFamily="17" charset="-128"/>
              </a:rPr>
              <a:t>…</a:t>
            </a:r>
            <a:r>
              <a:rPr lang="ja-JP" altLang="en-US" sz="1800" dirty="0" smtClean="0">
                <a:latin typeface="ＭＳ 明朝" panose="02020609040205080304" pitchFamily="17" charset="-128"/>
                <a:ea typeface="ＭＳ 明朝" panose="02020609040205080304" pitchFamily="17" charset="-128"/>
              </a:rPr>
              <a:t>京丹波町、南丹市、亀岡市、北区、左京区、上京区、中京区、下京区、西京区、東山区、山科区、向日市、長岡京市など。</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1800" dirty="0" smtClean="0">
                <a:latin typeface="ＭＳ 明朝" panose="02020609040205080304" pitchFamily="17" charset="-128"/>
                <a:ea typeface="ＭＳ 明朝" panose="02020609040205080304" pitchFamily="17" charset="-128"/>
              </a:rPr>
              <a:t>銀閣、</a:t>
            </a:r>
            <a:r>
              <a:rPr lang="ja-JP" altLang="en-US" sz="1800" dirty="0">
                <a:latin typeface="ＭＳ 明朝" panose="02020609040205080304" pitchFamily="17" charset="-128"/>
                <a:ea typeface="ＭＳ 明朝" panose="02020609040205080304" pitchFamily="17" charset="-128"/>
              </a:rPr>
              <a:t>平安神宮、三千院、下鴨神社、京都御所</a:t>
            </a:r>
            <a:r>
              <a:rPr lang="ja-JP" altLang="en-US" sz="1800" dirty="0" smtClean="0">
                <a:latin typeface="ＭＳ 明朝" panose="02020609040205080304" pitchFamily="17" charset="-128"/>
                <a:ea typeface="ＭＳ 明朝" panose="02020609040205080304" pitchFamily="17" charset="-128"/>
              </a:rPr>
              <a:t>、清水寺</a:t>
            </a:r>
            <a:r>
              <a:rPr lang="ja-JP" altLang="en-US" sz="1800" dirty="0">
                <a:latin typeface="ＭＳ 明朝" panose="02020609040205080304" pitchFamily="17" charset="-128"/>
                <a:ea typeface="ＭＳ 明朝" panose="02020609040205080304" pitchFamily="17" charset="-128"/>
              </a:rPr>
              <a:t>、祇園</a:t>
            </a:r>
            <a:r>
              <a:rPr lang="ja-JP" altLang="en-US" sz="1800" dirty="0" smtClean="0">
                <a:latin typeface="ＭＳ 明朝" panose="02020609040205080304" pitchFamily="17" charset="-128"/>
                <a:ea typeface="ＭＳ 明朝" panose="02020609040205080304" pitchFamily="17" charset="-128"/>
              </a:rPr>
              <a:t>など。</a:t>
            </a:r>
            <a:endParaRPr lang="en-US" altLang="ja-JP" sz="18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marL="342900" indent="-342900">
              <a:buClr>
                <a:srgbClr val="0070C0"/>
              </a:buClr>
              <a:buSzPct val="80000"/>
              <a:buFont typeface="Wingdings" panose="05000000000000000000" pitchFamily="2" charset="2"/>
              <a:buChar char="l"/>
            </a:pPr>
            <a:endParaRPr lang="en-US" altLang="ja-JP" sz="2400" dirty="0">
              <a:solidFill>
                <a:schemeClr val="dk1"/>
              </a:solidFill>
              <a:latin typeface="ＭＳ 明朝" panose="02020609040205080304" pitchFamily="17" charset="-128"/>
              <a:ea typeface="ＭＳ 明朝" panose="02020609040205080304" pitchFamily="17" charset="-128"/>
              <a:cs typeface="Calibri"/>
              <a:sym typeface="Calibri"/>
            </a:endParaRPr>
          </a:p>
          <a:p>
            <a:pPr marL="177800" indent="-177800">
              <a:buClr>
                <a:srgbClr val="0070C0"/>
              </a:buClr>
              <a:buSzPct val="80000"/>
              <a:buFont typeface="Wingdings" panose="05000000000000000000" pitchFamily="2" charset="2"/>
              <a:buChar char="l"/>
            </a:pP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兵庫県が公表</a:t>
            </a:r>
            <a:r>
              <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rPr>
              <a:t>した予測</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で</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も</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a:t>
            </a:r>
            <a:r>
              <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rPr>
              <a:t>神戸市、姫路市、尼崎市、西宮市をはじめ、兵庫県の多くの地域に</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ついて</a:t>
            </a:r>
            <a:r>
              <a:rPr lang="en-US"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50</a:t>
            </a:r>
            <a:r>
              <a:rPr lang="en-US" altLang="ja-JP" sz="2400" dirty="0" smtClean="0">
                <a:latin typeface="ＭＳ 明朝" panose="02020609040205080304" pitchFamily="17" charset="-128"/>
                <a:ea typeface="ＭＳ 明朝" panose="02020609040205080304" pitchFamily="17" charset="-128"/>
              </a:rPr>
              <a:t>mSv</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を</a:t>
            </a:r>
            <a:r>
              <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rPr>
              <a:t>超える可能性が</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ある。</a:t>
            </a:r>
            <a:endParaRPr lang="en-US" altLang="ja-JP" sz="24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marL="177800" indent="-177800">
              <a:buClr>
                <a:srgbClr val="0070C0"/>
              </a:buClr>
              <a:buSzPct val="80000"/>
              <a:buFont typeface="Wingdings" panose="05000000000000000000" pitchFamily="2" charset="2"/>
              <a:buChar char="l"/>
            </a:pPr>
            <a:endParaRPr lang="en-US" altLang="ja-JP" sz="24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marL="177800" indent="-177800">
              <a:buClr>
                <a:srgbClr val="0070C0"/>
              </a:buClr>
              <a:buSzPct val="80000"/>
              <a:buFont typeface="Wingdings" panose="05000000000000000000" pitchFamily="2" charset="2"/>
              <a:buChar char="l"/>
            </a:pP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この</a:t>
            </a:r>
            <a:r>
              <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rPr>
              <a:t>ように</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広範囲</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多人数</a:t>
            </a:r>
            <a:r>
              <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rPr>
              <a:t>に対してヨウ素剤を配布することはほとんど</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不可能。</a:t>
            </a:r>
            <a:r>
              <a:rPr lang="ja-JP" altLang="en-US" sz="2400" dirty="0">
                <a:solidFill>
                  <a:schemeClr val="tx1"/>
                </a:solidFill>
                <a:latin typeface="ＭＳ 明朝" panose="02020609040205080304" pitchFamily="17" charset="-128"/>
                <a:ea typeface="ＭＳ 明朝" panose="02020609040205080304" pitchFamily="17" charset="-128"/>
                <a:cs typeface="Calibri"/>
                <a:sym typeface="Calibri"/>
              </a:rPr>
              <a:t>市民は被曝</a:t>
            </a:r>
            <a:r>
              <a:rPr lang="ja-JP" altLang="en-US" sz="2400" dirty="0" smtClean="0">
                <a:solidFill>
                  <a:schemeClr val="tx1"/>
                </a:solidFill>
                <a:latin typeface="ＭＳ 明朝" panose="02020609040205080304" pitchFamily="17" charset="-128"/>
                <a:ea typeface="ＭＳ 明朝" panose="02020609040205080304" pitchFamily="17" charset="-128"/>
                <a:cs typeface="Calibri"/>
                <a:sym typeface="Calibri"/>
              </a:rPr>
              <a:t>。甲状腺がん、心臓疾患など、生命や健康</a:t>
            </a:r>
            <a:r>
              <a:rPr lang="ja-JP" altLang="en-US" sz="2400" dirty="0">
                <a:solidFill>
                  <a:schemeClr val="tx1"/>
                </a:solidFill>
                <a:latin typeface="ＭＳ 明朝" panose="02020609040205080304" pitchFamily="17" charset="-128"/>
                <a:ea typeface="ＭＳ 明朝" panose="02020609040205080304" pitchFamily="17" charset="-128"/>
                <a:cs typeface="Calibri"/>
                <a:sym typeface="Calibri"/>
              </a:rPr>
              <a:t>に大きな被害を</a:t>
            </a:r>
            <a:r>
              <a:rPr lang="ja-JP" altLang="en-US" sz="2400" dirty="0" smtClean="0">
                <a:solidFill>
                  <a:schemeClr val="tx1"/>
                </a:solidFill>
                <a:latin typeface="ＭＳ 明朝" panose="02020609040205080304" pitchFamily="17" charset="-128"/>
                <a:ea typeface="ＭＳ 明朝" panose="02020609040205080304" pitchFamily="17" charset="-128"/>
                <a:cs typeface="Calibri"/>
                <a:sym typeface="Calibri"/>
              </a:rPr>
              <a:t>うける。</a:t>
            </a:r>
            <a:endParaRPr lang="ja-JP" altLang="en-US" sz="2400" dirty="0">
              <a:solidFill>
                <a:schemeClr val="tx1"/>
              </a:solidFill>
              <a:latin typeface="ＭＳ 明朝" panose="02020609040205080304" pitchFamily="17" charset="-128"/>
              <a:ea typeface="ＭＳ 明朝" panose="02020609040205080304" pitchFamily="17" charset="-128"/>
              <a:cs typeface="Calibri"/>
              <a:sym typeface="Calibri"/>
            </a:endParaRPr>
          </a:p>
          <a:p>
            <a:pPr marL="342900" lvl="0" indent="-342900">
              <a:buClr>
                <a:srgbClr val="0070C0"/>
              </a:buClr>
              <a:buSzPct val="80000"/>
              <a:buFont typeface="Wingdings" panose="05000000000000000000" pitchFamily="2" charset="2"/>
              <a:buChar char="l"/>
            </a:pPr>
            <a:endPar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endParaRPr>
          </a:p>
        </p:txBody>
      </p:sp>
      <p:sp>
        <p:nvSpPr>
          <p:cNvPr id="4" name="正方形/長方形 3"/>
          <p:cNvSpPr/>
          <p:nvPr/>
        </p:nvSpPr>
        <p:spPr>
          <a:xfrm>
            <a:off x="5953817" y="7142866"/>
            <a:ext cx="4211409" cy="338554"/>
          </a:xfrm>
          <a:prstGeom prst="rect">
            <a:avLst/>
          </a:prstGeom>
        </p:spPr>
        <p:txBody>
          <a:bodyPr wrap="none">
            <a:spAutoFit/>
          </a:bodyPr>
          <a:lstStyle/>
          <a:p>
            <a:pPr lvl="0"/>
            <a:r>
              <a:rPr kumimoji="1" lang="en-US" altLang="ja-JP" sz="1600" dirty="0"/>
              <a:t>【</a:t>
            </a:r>
            <a:r>
              <a:rPr kumimoji="1" lang="en-US" altLang="ja-JP" sz="1600" dirty="0" smtClean="0"/>
              <a:t>No.</a:t>
            </a:r>
            <a:fld id="{093C4E14-6C31-419A-9EDD-120AAE2DA523}" type="slidenum">
              <a:rPr kumimoji="1" lang="en-US" altLang="ja-JP" sz="1600" smtClean="0"/>
              <a:t>43</a:t>
            </a:fld>
            <a:r>
              <a:rPr kumimoji="1" lang="en-US" altLang="ja-JP" sz="1600" dirty="0" smtClean="0"/>
              <a:t> </a:t>
            </a:r>
            <a:r>
              <a:rPr kumimoji="1" lang="ja-JP" altLang="en-US" sz="1600" dirty="0" smtClean="0"/>
              <a:t> </a:t>
            </a:r>
            <a:r>
              <a:rPr kumimoji="1" lang="en-US" altLang="ja-JP" sz="1600" dirty="0" smtClean="0"/>
              <a:t>[4] </a:t>
            </a:r>
            <a:r>
              <a:rPr kumimoji="1" lang="ja-JP" altLang="en-US" sz="1600" dirty="0"/>
              <a:t>脱原発の社会をつくるために</a:t>
            </a:r>
            <a:r>
              <a:rPr kumimoji="1" lang="en-US" altLang="ja-JP" sz="1600" dirty="0"/>
              <a:t>】</a:t>
            </a:r>
            <a:endParaRPr kumimoji="1" lang="ja-JP" altLang="en-US" sz="1600" dirty="0"/>
          </a:p>
        </p:txBody>
      </p:sp>
    </p:spTree>
    <p:extLst>
      <p:ext uri="{BB962C8B-B14F-4D97-AF65-F5344CB8AC3E}">
        <p14:creationId xmlns:p14="http://schemas.microsoft.com/office/powerpoint/2010/main" val="1193146223"/>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98613" y="301625"/>
            <a:ext cx="9866482" cy="1262063"/>
          </a:xfrm>
          <a:prstGeom prst="rect">
            <a:avLst/>
          </a:prstGeom>
          <a:noFill/>
          <a:ln>
            <a:noFill/>
          </a:ln>
        </p:spPr>
        <p:txBody>
          <a:bodyPr lIns="0" tIns="282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ja-JP" altLang="en-US" sz="3200" b="0" i="0" u="none" strike="noStrike" cap="none" baseline="0" dirty="0" smtClean="0">
                <a:solidFill>
                  <a:srgbClr val="3333FF"/>
                </a:solidFill>
                <a:latin typeface="Arial"/>
                <a:ea typeface="Arial"/>
                <a:cs typeface="Arial"/>
                <a:sym typeface="Arial"/>
              </a:rPr>
              <a:t>福島第一原発の事故</a:t>
            </a:r>
            <a:r>
              <a:rPr lang="en-US" sz="4400" b="0" i="0" u="none" strike="noStrike" cap="none" baseline="0" dirty="0">
                <a:solidFill>
                  <a:srgbClr val="3333FF"/>
                </a:solidFill>
                <a:latin typeface="Arial"/>
                <a:ea typeface="Arial"/>
                <a:cs typeface="Arial"/>
                <a:sym typeface="Arial"/>
              </a:rPr>
              <a:t/>
            </a:r>
            <a:br>
              <a:rPr lang="en-US" sz="4400" b="0" i="0" u="none" strike="noStrike" cap="none" baseline="0" dirty="0">
                <a:solidFill>
                  <a:srgbClr val="3333FF"/>
                </a:solidFill>
                <a:latin typeface="Arial"/>
                <a:ea typeface="Arial"/>
                <a:cs typeface="Arial"/>
                <a:sym typeface="Arial"/>
              </a:rPr>
            </a:br>
            <a:r>
              <a:rPr lang="ja-JP" altLang="en-US" sz="4400" b="0" i="0" u="none" strike="noStrike" cap="none" baseline="0" dirty="0" smtClean="0">
                <a:solidFill>
                  <a:srgbClr val="3333FF"/>
                </a:solidFill>
                <a:latin typeface="Arial"/>
                <a:ea typeface="Arial"/>
                <a:cs typeface="Arial"/>
                <a:sym typeface="Arial"/>
              </a:rPr>
              <a:t>“東日本壊滅”の可能性</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98612" y="1768475"/>
            <a:ext cx="9866482" cy="4989513"/>
          </a:xfrm>
          <a:prstGeom prst="rect">
            <a:avLst/>
          </a:prstGeom>
          <a:noFill/>
          <a:ln>
            <a:noFill/>
          </a:ln>
        </p:spPr>
        <p:txBody>
          <a:bodyPr lIns="0" tIns="28200" rIns="0" bIns="0" anchor="t" anchorCtr="0">
            <a:noAutofit/>
          </a:bodyPr>
          <a:lstStyle/>
          <a:p>
            <a:pPr lvl="0">
              <a:buClr>
                <a:srgbClr val="0070C0"/>
              </a:buClr>
              <a:buSzPct val="80000"/>
              <a:buFont typeface="Wingdings" panose="05000000000000000000" pitchFamily="2" charset="2"/>
              <a:buChar char="l"/>
            </a:pPr>
            <a:r>
              <a:rPr lang="ja-JP" altLang="en-US" sz="2400" dirty="0">
                <a:solidFill>
                  <a:schemeClr val="dk1"/>
                </a:solidFill>
                <a:latin typeface="ＭＳ 明朝" panose="02020609040205080304" pitchFamily="17" charset="-128"/>
                <a:ea typeface="ＭＳ 明朝" panose="02020609040205080304" pitchFamily="17" charset="-128"/>
                <a:cs typeface="Calibri"/>
                <a:sym typeface="Calibri"/>
              </a:rPr>
              <a:t>県や府の</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シミュレーション</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によれば、原発</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事故</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により</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広大な</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地域</a:t>
            </a:r>
            <a:r>
              <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rPr>
              <a:t>で避難が必要になったり、ヨウ素剤を服用しなければ</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ならな</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くなる。</a:t>
            </a:r>
            <a:endParaRPr lang="en-US" altLang="ja-JP" sz="24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lvl="0">
              <a:buClr>
                <a:srgbClr val="0070C0"/>
              </a:buClr>
              <a:buSzPct val="80000"/>
              <a:buFont typeface="Wingdings" panose="05000000000000000000" pitchFamily="2" charset="2"/>
              <a:buChar char="l"/>
            </a:pPr>
            <a:endParaRPr lang="en-US" altLang="ja-JP" sz="10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lvl="0">
              <a:buClr>
                <a:srgbClr val="0070C0"/>
              </a:buClr>
              <a:buSzPct val="80000"/>
              <a:buFont typeface="Wingdings" panose="05000000000000000000" pitchFamily="2" charset="2"/>
              <a:buChar char="l"/>
            </a:pP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これらの県や府の</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シミュレーション</a:t>
            </a:r>
            <a:r>
              <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rPr>
              <a:t>に共通する最大の</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問題点</a:t>
            </a:r>
            <a:r>
              <a:rPr lang="en-US"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a:t>
            </a:r>
            <a:br>
              <a:rPr lang="en-US"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br>
            <a:r>
              <a:rPr lang="ja-JP" altLang="ja-JP" sz="2400" dirty="0" smtClean="0">
                <a:solidFill>
                  <a:schemeClr val="dk1"/>
                </a:solidFill>
                <a:latin typeface="ＭＳ ゴシック" panose="020B0609070205080204" pitchFamily="49" charset="-128"/>
                <a:ea typeface="ＭＳ ゴシック" panose="020B0609070205080204" pitchFamily="49" charset="-128"/>
                <a:cs typeface="Calibri"/>
                <a:sym typeface="Calibri"/>
              </a:rPr>
              <a:t>福島</a:t>
            </a:r>
            <a:r>
              <a:rPr lang="ja-JP" altLang="ja-JP" sz="2400" dirty="0">
                <a:solidFill>
                  <a:schemeClr val="dk1"/>
                </a:solidFill>
                <a:latin typeface="ＭＳ ゴシック" panose="020B0609070205080204" pitchFamily="49" charset="-128"/>
                <a:ea typeface="ＭＳ ゴシック" panose="020B0609070205080204" pitchFamily="49" charset="-128"/>
                <a:cs typeface="Calibri"/>
                <a:sym typeface="Calibri"/>
              </a:rPr>
              <a:t>第一原発事故並みの事故しか想定していない</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こと</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a:t>
            </a:r>
            <a:endParaRPr lang="en-US" altLang="ja-JP" sz="24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lvl="0">
              <a:buClr>
                <a:srgbClr val="0070C0"/>
              </a:buClr>
              <a:buSzPct val="80000"/>
              <a:buFont typeface="Wingdings" panose="05000000000000000000" pitchFamily="2" charset="2"/>
              <a:buChar char="l"/>
            </a:pPr>
            <a:endParaRPr lang="en-US" altLang="ja-JP" sz="8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lvl="0">
              <a:buClr>
                <a:srgbClr val="0070C0"/>
              </a:buClr>
              <a:buSzPct val="80000"/>
              <a:buFont typeface="Wingdings" panose="05000000000000000000" pitchFamily="2" charset="2"/>
              <a:buChar char="l"/>
            </a:pP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実際</a:t>
            </a:r>
            <a:r>
              <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rPr>
              <a:t>に起きた福島第一原発の事故は、全電源喪失に至った時点で想定された最悪のもので</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は</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なかった</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。最悪</a:t>
            </a:r>
            <a:r>
              <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rPr>
              <a:t>の場合、東京都ですら避難の対象になる事態も予想されて</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いた</a:t>
            </a:r>
            <a:r>
              <a:rPr lang="ja-JP" altLang="en-US" sz="1800" dirty="0" smtClean="0">
                <a:solidFill>
                  <a:schemeClr val="dk1"/>
                </a:solidFill>
                <a:latin typeface="ＭＳ 明朝" panose="02020609040205080304" pitchFamily="17" charset="-128"/>
                <a:ea typeface="ＭＳ 明朝" panose="02020609040205080304" pitchFamily="17" charset="-128"/>
                <a:cs typeface="Calibri"/>
                <a:sym typeface="Calibri"/>
              </a:rPr>
              <a:t>（</a:t>
            </a:r>
            <a:r>
              <a:rPr lang="ja-JP" altLang="ja-JP" sz="1800" dirty="0" smtClean="0">
                <a:solidFill>
                  <a:schemeClr val="dk1"/>
                </a:solidFill>
                <a:latin typeface="ＭＳ 明朝" panose="02020609040205080304" pitchFamily="17" charset="-128"/>
                <a:ea typeface="ＭＳ 明朝" panose="02020609040205080304" pitchFamily="17" charset="-128"/>
                <a:cs typeface="Calibri"/>
                <a:sym typeface="Calibri"/>
              </a:rPr>
              <a:t>政府の事故調査委員会報告書</a:t>
            </a:r>
            <a:r>
              <a:rPr lang="ja-JP" altLang="en-US" sz="1800" dirty="0" smtClean="0">
                <a:solidFill>
                  <a:schemeClr val="dk1"/>
                </a:solidFill>
                <a:latin typeface="ＭＳ 明朝" panose="02020609040205080304" pitchFamily="17" charset="-128"/>
                <a:ea typeface="ＭＳ 明朝" panose="02020609040205080304" pitchFamily="17" charset="-128"/>
                <a:cs typeface="Calibri"/>
                <a:sym typeface="Calibri"/>
              </a:rPr>
              <a:t>）</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a:t>
            </a:r>
            <a:endParaRPr lang="en-US" altLang="ja-JP" sz="24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lvl="0">
              <a:buClr>
                <a:srgbClr val="0070C0"/>
              </a:buClr>
              <a:buSzPct val="80000"/>
              <a:buFont typeface="Wingdings" panose="05000000000000000000" pitchFamily="2" charset="2"/>
              <a:buChar char="l"/>
            </a:pPr>
            <a:endParaRPr lang="en-US" altLang="ja-JP" sz="800" dirty="0" smtClean="0">
              <a:solidFill>
                <a:schemeClr val="dk1"/>
              </a:solidFill>
              <a:latin typeface="ＭＳ 明朝" panose="02020609040205080304" pitchFamily="17" charset="-128"/>
              <a:ea typeface="ＭＳ 明朝" panose="02020609040205080304" pitchFamily="17" charset="-128"/>
              <a:cs typeface="Calibri"/>
              <a:sym typeface="Calibri"/>
            </a:endParaRPr>
          </a:p>
          <a:p>
            <a:pPr lvl="0">
              <a:buClr>
                <a:srgbClr val="0070C0"/>
              </a:buClr>
              <a:buSzPct val="80000"/>
              <a:buFont typeface="Wingdings" panose="05000000000000000000" pitchFamily="2" charset="2"/>
              <a:buChar char="l"/>
            </a:pP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これまでの</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シミュレーション</a:t>
            </a:r>
            <a:r>
              <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rPr>
              <a:t>より</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も大きな</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過酷事故は、</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起こり</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得る</a:t>
            </a:r>
            <a:r>
              <a:rPr lang="ja-JP" altLang="ja-JP" sz="2400" dirty="0" smtClean="0">
                <a:solidFill>
                  <a:schemeClr val="dk1"/>
                </a:solidFill>
                <a:latin typeface="ＭＳ 明朝" panose="02020609040205080304" pitchFamily="17" charset="-128"/>
                <a:ea typeface="ＭＳ 明朝" panose="02020609040205080304" pitchFamily="17" charset="-128"/>
                <a:cs typeface="Calibri"/>
                <a:sym typeface="Calibri"/>
              </a:rPr>
              <a:t>。</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原発が存在する間、住民の生命と健康を守る避難計画は必須だが、たかが電気のために、そこまでしなければいけない発電方式</a:t>
            </a:r>
            <a:r>
              <a:rPr lang="ja-JP" altLang="en-US" sz="1800" dirty="0" smtClean="0">
                <a:solidFill>
                  <a:schemeClr val="dk1"/>
                </a:solidFill>
                <a:latin typeface="ＭＳ 明朝" panose="02020609040205080304" pitchFamily="17" charset="-128"/>
                <a:ea typeface="ＭＳ 明朝" panose="02020609040205080304" pitchFamily="17" charset="-128"/>
                <a:cs typeface="Calibri"/>
                <a:sym typeface="Calibri"/>
              </a:rPr>
              <a:t>（電力会社）</a:t>
            </a:r>
            <a:r>
              <a:rPr lang="ja-JP" altLang="en-US" sz="2400" dirty="0" smtClean="0">
                <a:solidFill>
                  <a:schemeClr val="dk1"/>
                </a:solidFill>
                <a:latin typeface="ＭＳ 明朝" panose="02020609040205080304" pitchFamily="17" charset="-128"/>
                <a:ea typeface="ＭＳ 明朝" panose="02020609040205080304" pitchFamily="17" charset="-128"/>
                <a:cs typeface="Calibri"/>
                <a:sym typeface="Calibri"/>
              </a:rPr>
              <a:t>とは、いったい何様？　本来、即刻、避難すべきは原発の方。</a:t>
            </a:r>
            <a:endParaRPr lang="ja-JP" altLang="ja-JP" sz="2400" dirty="0">
              <a:solidFill>
                <a:schemeClr val="dk1"/>
              </a:solidFill>
              <a:latin typeface="ＭＳ 明朝" panose="02020609040205080304" pitchFamily="17" charset="-128"/>
              <a:ea typeface="ＭＳ 明朝" panose="02020609040205080304" pitchFamily="17" charset="-128"/>
              <a:cs typeface="Calibri"/>
              <a:sym typeface="Calibri"/>
            </a:endParaRPr>
          </a:p>
          <a:p>
            <a:pPr algn="l">
              <a:buClr>
                <a:srgbClr val="0070C0"/>
              </a:buClr>
              <a:buSzPct val="80000"/>
              <a:buFont typeface="Wingdings" panose="05000000000000000000" pitchFamily="2" charset="2"/>
              <a:buChar char="l"/>
            </a:pPr>
            <a:endParaRPr lang="en-US" altLang="ja-JP" sz="2400" dirty="0" smtClean="0"/>
          </a:p>
          <a:p>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p:txBody>
      </p:sp>
      <p:sp>
        <p:nvSpPr>
          <p:cNvPr id="3" name="正方形/長方形 2"/>
          <p:cNvSpPr/>
          <p:nvPr/>
        </p:nvSpPr>
        <p:spPr>
          <a:xfrm>
            <a:off x="5984569" y="7151620"/>
            <a:ext cx="4211409" cy="338554"/>
          </a:xfrm>
          <a:prstGeom prst="rect">
            <a:avLst/>
          </a:prstGeom>
        </p:spPr>
        <p:txBody>
          <a:bodyPr wrap="none">
            <a:spAutoFit/>
          </a:bodyPr>
          <a:lstStyle/>
          <a:p>
            <a:pPr lvl="0"/>
            <a:r>
              <a:rPr kumimoji="1" lang="en-US" altLang="ja-JP" sz="1600" dirty="0"/>
              <a:t>【</a:t>
            </a:r>
            <a:r>
              <a:rPr kumimoji="1" lang="en-US" altLang="ja-JP" sz="1600" dirty="0" smtClean="0"/>
              <a:t>No.</a:t>
            </a:r>
            <a:fld id="{EBCD903F-FCF9-4650-BDA4-E30E5519BA53}" type="slidenum">
              <a:rPr kumimoji="1" lang="en-US" altLang="ja-JP" sz="1600" smtClean="0"/>
              <a:t>44</a:t>
            </a:fld>
            <a:r>
              <a:rPr kumimoji="1" lang="en-US" altLang="ja-JP" sz="1600" dirty="0" smtClean="0"/>
              <a:t> </a:t>
            </a:r>
            <a:r>
              <a:rPr kumimoji="1" lang="ja-JP" altLang="en-US" sz="1600" dirty="0" smtClean="0"/>
              <a:t> </a:t>
            </a:r>
            <a:r>
              <a:rPr kumimoji="1" lang="en-US" altLang="ja-JP" sz="1600" dirty="0" smtClean="0"/>
              <a:t>[4] </a:t>
            </a:r>
            <a:r>
              <a:rPr kumimoji="1" lang="ja-JP" altLang="en-US" sz="1600" dirty="0"/>
              <a:t>脱原発の社会をつくるために</a:t>
            </a:r>
            <a:r>
              <a:rPr kumimoji="1" lang="en-US" altLang="ja-JP" sz="1600" dirty="0"/>
              <a:t>】</a:t>
            </a:r>
            <a:endParaRPr kumimoji="1" lang="ja-JP" altLang="en-US" sz="1600" dirty="0"/>
          </a:p>
        </p:txBody>
      </p:sp>
    </p:spTree>
    <p:extLst>
      <p:ext uri="{BB962C8B-B14F-4D97-AF65-F5344CB8AC3E}">
        <p14:creationId xmlns:p14="http://schemas.microsoft.com/office/powerpoint/2010/main" val="2286048579"/>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98612" y="301625"/>
            <a:ext cx="9866482" cy="1262063"/>
          </a:xfrm>
          <a:prstGeom prst="rect">
            <a:avLst/>
          </a:prstGeom>
          <a:noFill/>
          <a:ln>
            <a:noFill/>
          </a:ln>
        </p:spPr>
        <p:txBody>
          <a:bodyPr lIns="0" tIns="282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ja-JP" altLang="en-US" sz="3200" b="0" i="0" u="none" strike="noStrike" cap="none" baseline="0" dirty="0" smtClean="0">
                <a:solidFill>
                  <a:srgbClr val="3333FF"/>
                </a:solidFill>
                <a:latin typeface="Arial"/>
                <a:ea typeface="Arial"/>
                <a:cs typeface="Arial"/>
                <a:sym typeface="Arial"/>
              </a:rPr>
              <a:t>裁判所</a:t>
            </a:r>
            <a:r>
              <a:rPr lang="en-US" sz="3200" b="0" i="0" u="none" strike="noStrike" cap="none" baseline="0" dirty="0" smtClean="0">
                <a:solidFill>
                  <a:srgbClr val="3333FF"/>
                </a:solidFill>
                <a:latin typeface="Arial"/>
                <a:ea typeface="Arial"/>
                <a:cs typeface="Arial"/>
                <a:sym typeface="Arial"/>
              </a:rPr>
              <a:t>に</a:t>
            </a:r>
            <a:r>
              <a:rPr lang="en-US" sz="4400" b="0" i="0" u="none" strike="noStrike" cap="none" baseline="0" dirty="0" smtClean="0">
                <a:solidFill>
                  <a:srgbClr val="3333FF"/>
                </a:solidFill>
                <a:latin typeface="Arial"/>
                <a:ea typeface="Arial"/>
                <a:cs typeface="Arial"/>
                <a:sym typeface="Arial"/>
              </a:rPr>
              <a:t/>
            </a:r>
            <a:br>
              <a:rPr lang="en-US" sz="4400" b="0" i="0" u="none" strike="noStrike" cap="none" baseline="0" dirty="0" smtClean="0">
                <a:solidFill>
                  <a:srgbClr val="3333FF"/>
                </a:solidFill>
                <a:latin typeface="Arial"/>
                <a:ea typeface="Arial"/>
                <a:cs typeface="Arial"/>
                <a:sym typeface="Arial"/>
              </a:rPr>
            </a:br>
            <a:r>
              <a:rPr lang="ja-JP" altLang="en-US" sz="4400" b="0" i="0" u="none" strike="noStrike" cap="none" baseline="0" dirty="0" smtClean="0">
                <a:solidFill>
                  <a:srgbClr val="3333FF"/>
                </a:solidFill>
                <a:latin typeface="Arial"/>
                <a:ea typeface="Arial"/>
                <a:cs typeface="Arial"/>
                <a:sym typeface="Arial"/>
              </a:rPr>
              <a:t>原発差止を提訴する意味</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98612" y="1768475"/>
            <a:ext cx="9866482" cy="4989513"/>
          </a:xfrm>
          <a:prstGeom prst="rect">
            <a:avLst/>
          </a:prstGeom>
          <a:noFill/>
          <a:ln>
            <a:noFill/>
          </a:ln>
        </p:spPr>
        <p:txBody>
          <a:bodyPr lIns="0" tIns="28200" rIns="0" bIns="0" anchor="t" anchorCtr="0">
            <a:noAutofit/>
          </a:bodyPr>
          <a:lstStyle/>
          <a:p>
            <a:pPr algn="l">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5</a:t>
            </a: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21</a:t>
            </a:r>
            <a:r>
              <a:rPr lang="ja-JP" altLang="en-US" sz="2400" dirty="0" smtClean="0">
                <a:latin typeface="ＭＳ 明朝" panose="02020609040205080304" pitchFamily="17" charset="-128"/>
                <a:ea typeface="ＭＳ 明朝" panose="02020609040205080304" pitchFamily="17" charset="-128"/>
              </a:rPr>
              <a:t>福井地裁判決をへて、司法から脱原発がすすんでいる。</a:t>
            </a: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裁判所</a:t>
            </a:r>
            <a:r>
              <a:rPr lang="ja-JP" altLang="en-US" sz="2400" dirty="0">
                <a:latin typeface="ＭＳ 明朝" panose="02020609040205080304" pitchFamily="17" charset="-128"/>
                <a:ea typeface="ＭＳ 明朝" panose="02020609040205080304" pitchFamily="17" charset="-128"/>
              </a:rPr>
              <a:t>から運転停止の判決を</a:t>
            </a:r>
            <a:r>
              <a:rPr lang="ja-JP" altLang="en-US" sz="2400" dirty="0" smtClean="0">
                <a:latin typeface="ＭＳ 明朝" panose="02020609040205080304" pitchFamily="17" charset="-128"/>
                <a:ea typeface="ＭＳ 明朝" panose="02020609040205080304" pitchFamily="17" charset="-128"/>
              </a:rPr>
              <a:t>得て、最終的</a:t>
            </a:r>
            <a:r>
              <a:rPr lang="ja-JP" altLang="en-US" sz="2400" dirty="0">
                <a:latin typeface="ＭＳ 明朝" panose="02020609040205080304" pitchFamily="17" charset="-128"/>
                <a:ea typeface="ＭＳ 明朝" panose="02020609040205080304" pitchFamily="17" charset="-128"/>
              </a:rPr>
              <a:t>に</a:t>
            </a:r>
            <a:r>
              <a:rPr lang="ja-JP" altLang="en-US" sz="2400" dirty="0" smtClean="0">
                <a:latin typeface="ＭＳ 明朝" panose="02020609040205080304" pitchFamily="17" charset="-128"/>
                <a:ea typeface="ＭＳ 明朝" panose="02020609040205080304" pitchFamily="17" charset="-128"/>
              </a:rPr>
              <a:t>は、日本</a:t>
            </a:r>
            <a:r>
              <a:rPr lang="ja-JP" altLang="en-US" sz="2400" dirty="0">
                <a:latin typeface="ＭＳ 明朝" panose="02020609040205080304" pitchFamily="17" charset="-128"/>
                <a:ea typeface="ＭＳ 明朝" panose="02020609040205080304" pitchFamily="17" charset="-128"/>
              </a:rPr>
              <a:t>のすべての原発を</a:t>
            </a:r>
            <a:r>
              <a:rPr lang="ja-JP" altLang="en-US" sz="2400" dirty="0" smtClean="0">
                <a:latin typeface="ＭＳ 明朝" panose="02020609040205080304" pitchFamily="17" charset="-128"/>
                <a:ea typeface="ＭＳ 明朝" panose="02020609040205080304" pitchFamily="17" charset="-128"/>
              </a:rPr>
              <a:t>なくす。</a:t>
            </a: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r>
              <a:rPr lang="ja-JP" altLang="en-US" sz="2400" dirty="0">
                <a:latin typeface="ＭＳ 明朝" panose="02020609040205080304" pitchFamily="17" charset="-128"/>
                <a:ea typeface="ＭＳ 明朝" panose="02020609040205080304" pitchFamily="17" charset="-128"/>
              </a:rPr>
              <a:t>これ</a:t>
            </a:r>
            <a:r>
              <a:rPr lang="ja-JP" altLang="en-US" sz="2400" dirty="0" smtClean="0">
                <a:latin typeface="ＭＳ 明朝" panose="02020609040205080304" pitchFamily="17" charset="-128"/>
                <a:ea typeface="ＭＳ 明朝" panose="02020609040205080304" pitchFamily="17" charset="-128"/>
              </a:rPr>
              <a:t>まで多く</a:t>
            </a:r>
            <a:r>
              <a:rPr lang="ja-JP" altLang="en-US" sz="2400" dirty="0">
                <a:latin typeface="ＭＳ 明朝" panose="02020609040205080304" pitchFamily="17" charset="-128"/>
                <a:ea typeface="ＭＳ 明朝" panose="02020609040205080304" pitchFamily="17" charset="-128"/>
              </a:rPr>
              <a:t>の裁判</a:t>
            </a:r>
            <a:r>
              <a:rPr lang="ja-JP" altLang="en-US" sz="2400" dirty="0" smtClean="0">
                <a:latin typeface="ＭＳ 明朝" panose="02020609040205080304" pitchFamily="17" charset="-128"/>
                <a:ea typeface="ＭＳ 明朝" panose="02020609040205080304" pitchFamily="17" charset="-128"/>
              </a:rPr>
              <a:t>で、裁判所</a:t>
            </a:r>
            <a:r>
              <a:rPr lang="ja-JP" altLang="en-US" sz="1800" dirty="0">
                <a:latin typeface="ＭＳ 明朝" panose="02020609040205080304" pitchFamily="17" charset="-128"/>
                <a:ea typeface="ＭＳ 明朝" panose="02020609040205080304" pitchFamily="17" charset="-128"/>
              </a:rPr>
              <a:t>（裁判官）</a:t>
            </a:r>
            <a:r>
              <a:rPr lang="ja-JP" altLang="en-US" sz="2400" dirty="0">
                <a:latin typeface="ＭＳ 明朝" panose="02020609040205080304" pitchFamily="17" charset="-128"/>
                <a:ea typeface="ＭＳ 明朝" panose="02020609040205080304" pitchFamily="17" charset="-128"/>
              </a:rPr>
              <a:t>は行政や電力会社の方針に盲従</a:t>
            </a:r>
            <a:r>
              <a:rPr lang="ja-JP" altLang="en-US" sz="2400" dirty="0" smtClean="0">
                <a:latin typeface="ＭＳ 明朝" panose="02020609040205080304" pitchFamily="17" charset="-128"/>
                <a:ea typeface="ＭＳ 明朝" panose="02020609040205080304" pitchFamily="17" charset="-128"/>
              </a:rPr>
              <a:t>し、それが今回</a:t>
            </a:r>
            <a:r>
              <a:rPr lang="ja-JP" altLang="en-US" sz="2400" dirty="0">
                <a:latin typeface="ＭＳ 明朝" panose="02020609040205080304" pitchFamily="17" charset="-128"/>
                <a:ea typeface="ＭＳ 明朝" panose="02020609040205080304" pitchFamily="17" charset="-128"/>
              </a:rPr>
              <a:t>の福島第一原発の事故</a:t>
            </a:r>
            <a:r>
              <a:rPr lang="ja-JP" altLang="en-US" sz="2400" dirty="0" smtClean="0">
                <a:latin typeface="ＭＳ 明朝" panose="02020609040205080304" pitchFamily="17" charset="-128"/>
                <a:ea typeface="ＭＳ 明朝" panose="02020609040205080304" pitchFamily="17" charset="-128"/>
              </a:rPr>
              <a:t>を招いた</a:t>
            </a:r>
            <a:r>
              <a:rPr lang="ja-JP" altLang="en-US" sz="2400" dirty="0">
                <a:latin typeface="ＭＳ 明朝" panose="02020609040205080304" pitchFamily="17" charset="-128"/>
                <a:ea typeface="ＭＳ 明朝" panose="02020609040205080304" pitchFamily="17" charset="-128"/>
              </a:rPr>
              <a:t>。その責任を問う</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r>
              <a:rPr lang="ja-JP" altLang="en-US" sz="2400" dirty="0">
                <a:latin typeface="ＭＳ 明朝" panose="02020609040205080304" pitchFamily="17" charset="-128"/>
                <a:ea typeface="ＭＳ 明朝" panose="02020609040205080304" pitchFamily="17" charset="-128"/>
              </a:rPr>
              <a:t>脱原発の社会的な世論を大きく</a:t>
            </a:r>
            <a:r>
              <a:rPr lang="ja-JP" altLang="en-US" sz="2400" dirty="0" smtClean="0">
                <a:latin typeface="ＭＳ 明朝" panose="02020609040205080304" pitchFamily="17" charset="-128"/>
                <a:ea typeface="ＭＳ 明朝" panose="02020609040205080304" pitchFamily="17" charset="-128"/>
              </a:rPr>
              <a:t>し、原発</a:t>
            </a:r>
            <a:r>
              <a:rPr lang="ja-JP" altLang="en-US" sz="2400" dirty="0">
                <a:latin typeface="ＭＳ 明朝" panose="02020609040205080304" pitchFamily="17" charset="-128"/>
                <a:ea typeface="ＭＳ 明朝" panose="02020609040205080304" pitchFamily="17" charset="-128"/>
              </a:rPr>
              <a:t>に固執する政府や電力会社を社会的に包囲する</a:t>
            </a:r>
            <a:r>
              <a:rPr lang="ja-JP" altLang="en-US" sz="2400" dirty="0" smtClean="0">
                <a:latin typeface="ＭＳ 明朝" panose="02020609040205080304" pitchFamily="17" charset="-128"/>
                <a:ea typeface="ＭＳ 明朝" panose="02020609040205080304" pitchFamily="17" charset="-128"/>
              </a:rPr>
              <a:t>。社会</a:t>
            </a:r>
            <a:r>
              <a:rPr lang="ja-JP" altLang="en-US" sz="2400" dirty="0">
                <a:latin typeface="ＭＳ 明朝" panose="02020609040205080304" pitchFamily="17" charset="-128"/>
                <a:ea typeface="ＭＳ 明朝" panose="02020609040205080304" pitchFamily="17" charset="-128"/>
              </a:rPr>
              <a:t>運動としての</a:t>
            </a:r>
            <a:r>
              <a:rPr lang="ja-JP" altLang="en-US" sz="2400" dirty="0" smtClean="0">
                <a:latin typeface="ＭＳ 明朝" panose="02020609040205080304" pitchFamily="17" charset="-128"/>
                <a:ea typeface="ＭＳ 明朝" panose="02020609040205080304" pitchFamily="17" charset="-128"/>
              </a:rPr>
              <a:t>訴訟でもある。</a:t>
            </a: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r>
              <a:rPr lang="ja-JP" altLang="en-US" sz="2400" dirty="0">
                <a:latin typeface="ＭＳ 明朝" panose="02020609040205080304" pitchFamily="17" charset="-128"/>
                <a:ea typeface="ＭＳ 明朝" panose="02020609040205080304" pitchFamily="17" charset="-128"/>
              </a:rPr>
              <a:t>原告になる</a:t>
            </a:r>
            <a:r>
              <a:rPr lang="ja-JP" altLang="en-US" sz="2400" dirty="0" smtClean="0">
                <a:latin typeface="ＭＳ 明朝" panose="02020609040205080304" pitchFamily="17" charset="-128"/>
                <a:ea typeface="ＭＳ 明朝" panose="02020609040205080304" pitchFamily="17" charset="-128"/>
              </a:rPr>
              <a:t>意味</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市民</a:t>
            </a:r>
            <a:r>
              <a:rPr lang="ja-JP" altLang="en-US" sz="2400" dirty="0">
                <a:latin typeface="ＭＳ 明朝" panose="02020609040205080304" pitchFamily="17" charset="-128"/>
                <a:ea typeface="ＭＳ 明朝" panose="02020609040205080304" pitchFamily="17" charset="-128"/>
              </a:rPr>
              <a:t>の小さな声を集めて大きく</a:t>
            </a:r>
            <a:r>
              <a:rPr lang="ja-JP" altLang="en-US" sz="2400" dirty="0" smtClean="0">
                <a:latin typeface="ＭＳ 明朝" panose="02020609040205080304" pitchFamily="17" charset="-128"/>
                <a:ea typeface="ＭＳ 明朝" panose="02020609040205080304" pitchFamily="17" charset="-128"/>
              </a:rPr>
              <a:t>し、裁判所</a:t>
            </a:r>
            <a:r>
              <a:rPr lang="ja-JP" altLang="en-US" sz="2400" dirty="0">
                <a:latin typeface="ＭＳ 明朝" panose="02020609040205080304" pitchFamily="17" charset="-128"/>
                <a:ea typeface="ＭＳ 明朝" panose="02020609040205080304" pitchFamily="17" charset="-128"/>
              </a:rPr>
              <a:t>に</a:t>
            </a:r>
            <a:r>
              <a:rPr lang="ja-JP" altLang="en-US" sz="2400" dirty="0" smtClean="0">
                <a:latin typeface="ＭＳ 明朝" panose="02020609040205080304" pitchFamily="17" charset="-128"/>
                <a:ea typeface="ＭＳ 明朝" panose="02020609040205080304" pitchFamily="17" charset="-128"/>
              </a:rPr>
              <a:t>つきつける。多く</a:t>
            </a:r>
            <a:r>
              <a:rPr lang="ja-JP" altLang="en-US" sz="2400" dirty="0">
                <a:latin typeface="ＭＳ 明朝" panose="02020609040205080304" pitchFamily="17" charset="-128"/>
                <a:ea typeface="ＭＳ 明朝" panose="02020609040205080304" pitchFamily="17" charset="-128"/>
              </a:rPr>
              <a:t>の市民の声</a:t>
            </a:r>
            <a:r>
              <a:rPr lang="ja-JP" altLang="en-US" sz="2400" dirty="0" smtClean="0">
                <a:latin typeface="ＭＳ 明朝" panose="02020609040205080304" pitchFamily="17" charset="-128"/>
                <a:ea typeface="ＭＳ 明朝" panose="02020609040205080304" pitchFamily="17" charset="-128"/>
              </a:rPr>
              <a:t>を、国、電力</a:t>
            </a:r>
            <a:r>
              <a:rPr lang="ja-JP" altLang="en-US" sz="2400" dirty="0">
                <a:latin typeface="ＭＳ 明朝" panose="02020609040205080304" pitchFamily="17" charset="-128"/>
                <a:ea typeface="ＭＳ 明朝" panose="02020609040205080304" pitchFamily="17" charset="-128"/>
              </a:rPr>
              <a:t>会社の前に明らかに</a:t>
            </a:r>
            <a:r>
              <a:rPr lang="ja-JP" altLang="en-US" sz="2400" dirty="0" smtClean="0">
                <a:latin typeface="ＭＳ 明朝" panose="02020609040205080304" pitchFamily="17" charset="-128"/>
                <a:ea typeface="ＭＳ 明朝" panose="02020609040205080304" pitchFamily="17" charset="-128"/>
              </a:rPr>
              <a:t>する。</a:t>
            </a:r>
            <a:endParaRPr lang="ja-JP" altLang="en-US" sz="2400" dirty="0">
              <a:latin typeface="ＭＳ 明朝" panose="02020609040205080304" pitchFamily="17" charset="-128"/>
              <a:ea typeface="ＭＳ 明朝" panose="02020609040205080304" pitchFamily="17" charset="-128"/>
            </a:endParaRPr>
          </a:p>
          <a:p>
            <a:pPr algn="l">
              <a:buClr>
                <a:srgbClr val="0070C0"/>
              </a:buClr>
              <a:buSzPct val="80000"/>
              <a:buFont typeface="Arial" panose="020B0604020202020204" pitchFamily="34" charset="0"/>
              <a:buChar char="•"/>
            </a:pPr>
            <a:endParaRPr lang="en-US" altLang="ja-JP" sz="2400" dirty="0" smtClean="0"/>
          </a:p>
          <a:p>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p:txBody>
      </p:sp>
      <p:sp>
        <p:nvSpPr>
          <p:cNvPr id="3" name="正方形/長方形 2"/>
          <p:cNvSpPr/>
          <p:nvPr/>
        </p:nvSpPr>
        <p:spPr>
          <a:xfrm>
            <a:off x="5926924" y="7106797"/>
            <a:ext cx="4211409" cy="338554"/>
          </a:xfrm>
          <a:prstGeom prst="rect">
            <a:avLst/>
          </a:prstGeom>
        </p:spPr>
        <p:txBody>
          <a:bodyPr wrap="none">
            <a:spAutoFit/>
          </a:bodyPr>
          <a:lstStyle/>
          <a:p>
            <a:pPr lvl="0"/>
            <a:r>
              <a:rPr kumimoji="1" lang="en-US" altLang="ja-JP" sz="1600" dirty="0"/>
              <a:t>【</a:t>
            </a:r>
            <a:r>
              <a:rPr kumimoji="1" lang="en-US" altLang="ja-JP" sz="1600" dirty="0" smtClean="0"/>
              <a:t>No.</a:t>
            </a:r>
            <a:fld id="{0588ED9D-A10B-4790-92AD-9F75D728DD25}" type="slidenum">
              <a:rPr kumimoji="1" lang="en-US" altLang="ja-JP" sz="1600" smtClean="0"/>
              <a:t>45</a:t>
            </a:fld>
            <a:r>
              <a:rPr kumimoji="1" lang="en-US" altLang="ja-JP" sz="1600" dirty="0" smtClean="0"/>
              <a:t> </a:t>
            </a:r>
            <a:r>
              <a:rPr kumimoji="1" lang="ja-JP" altLang="en-US" sz="1600" dirty="0" smtClean="0"/>
              <a:t> </a:t>
            </a:r>
            <a:r>
              <a:rPr kumimoji="1" lang="en-US" altLang="ja-JP" sz="1600" dirty="0" smtClean="0"/>
              <a:t>[4] </a:t>
            </a:r>
            <a:r>
              <a:rPr kumimoji="1" lang="ja-JP" altLang="en-US" sz="1600" dirty="0"/>
              <a:t>脱原発の社会をつくるために</a:t>
            </a:r>
            <a:r>
              <a:rPr kumimoji="1" lang="en-US" altLang="ja-JP" sz="1600" dirty="0"/>
              <a:t>】</a:t>
            </a:r>
            <a:endParaRPr kumimoji="1" lang="ja-JP" altLang="en-US" sz="1600" dirty="0"/>
          </a:p>
        </p:txBody>
      </p:sp>
    </p:spTree>
    <p:extLst>
      <p:ext uri="{BB962C8B-B14F-4D97-AF65-F5344CB8AC3E}">
        <p14:creationId xmlns:p14="http://schemas.microsoft.com/office/powerpoint/2010/main" val="372837966"/>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idx="4294967295"/>
          </p:nvPr>
        </p:nvSpPr>
        <p:spPr>
          <a:xfrm>
            <a:off x="0" y="301625"/>
            <a:ext cx="10080625" cy="1262063"/>
          </a:xfrm>
          <a:prstGeom prst="rect">
            <a:avLst/>
          </a:prstGeom>
          <a:noFill/>
          <a:ln>
            <a:noFill/>
          </a:ln>
        </p:spPr>
        <p:txBody>
          <a:bodyPr lIns="0" tIns="22925" rIns="0" bIns="0" anchor="ctr" anchorCtr="0">
            <a:noAutofit/>
          </a:bodyPr>
          <a:lstStyle/>
          <a:p>
            <a:pPr marL="0" marR="0" lvl="0" indent="0" algn="ctr" rtl="0">
              <a:lnSpc>
                <a:spcPct val="93000"/>
              </a:lnSpc>
              <a:spcBef>
                <a:spcPts val="0"/>
              </a:spcBef>
              <a:spcAft>
                <a:spcPts val="0"/>
              </a:spcAft>
              <a:buClr>
                <a:srgbClr val="000000"/>
              </a:buClr>
              <a:buSzPct val="25000"/>
              <a:buFont typeface="Arial"/>
              <a:buNone/>
            </a:pPr>
            <a:r>
              <a:rPr lang="en-US" sz="3200" dirty="0" err="1" smtClean="0">
                <a:solidFill>
                  <a:srgbClr val="3333FF"/>
                </a:solidFill>
              </a:rPr>
              <a:t>原告募集</a:t>
            </a:r>
            <a:r>
              <a:rPr lang="en-US" altLang="ja-JP" sz="4400" dirty="0" smtClean="0">
                <a:solidFill>
                  <a:srgbClr val="3333FF"/>
                </a:solidFill>
              </a:rPr>
              <a:t/>
            </a:r>
            <a:br>
              <a:rPr lang="en-US" altLang="ja-JP" sz="4400" dirty="0" smtClean="0">
                <a:solidFill>
                  <a:srgbClr val="3333FF"/>
                </a:solidFill>
              </a:rPr>
            </a:br>
            <a:r>
              <a:rPr lang="en-US" sz="4400" dirty="0" err="1" smtClean="0">
                <a:solidFill>
                  <a:srgbClr val="3333FF"/>
                </a:solidFill>
              </a:rPr>
              <a:t>原告団の大きな課題</a:t>
            </a:r>
            <a:endParaRPr lang="en-US" sz="4400" dirty="0">
              <a:solidFill>
                <a:srgbClr val="3333FF"/>
              </a:solidFill>
            </a:endParaRPr>
          </a:p>
        </p:txBody>
      </p:sp>
      <p:sp>
        <p:nvSpPr>
          <p:cNvPr id="61" name="Shape 61"/>
          <p:cNvSpPr txBox="1">
            <a:spLocks noGrp="1"/>
          </p:cNvSpPr>
          <p:nvPr>
            <p:ph type="body" idx="4294967295"/>
          </p:nvPr>
        </p:nvSpPr>
        <p:spPr>
          <a:xfrm>
            <a:off x="0" y="1768475"/>
            <a:ext cx="9070975" cy="4989513"/>
          </a:xfrm>
          <a:prstGeom prst="rect">
            <a:avLst/>
          </a:prstGeom>
          <a:noFill/>
          <a:ln>
            <a:noFill/>
          </a:ln>
        </p:spPr>
        <p:txBody>
          <a:bodyPr lIns="0" tIns="28200" rIns="0" bIns="0" anchor="t" anchorCtr="0">
            <a:noAutofit/>
          </a:bodyPr>
          <a:lstStyle/>
          <a:p>
            <a:pPr marL="431800" marR="0" lvl="0" indent="-330200" algn="ctr" rtl="0">
              <a:lnSpc>
                <a:spcPct val="93000"/>
              </a:lnSpc>
              <a:spcBef>
                <a:spcPts val="0"/>
              </a:spcBef>
              <a:spcAft>
                <a:spcPts val="0"/>
              </a:spcAft>
              <a:buClr>
                <a:srgbClr val="000000"/>
              </a:buClr>
              <a:buFont typeface="Arial"/>
              <a:buNone/>
            </a:pPr>
            <a:endParaRPr sz="3200" b="0" i="0" u="none" strike="noStrike" cap="none" baseline="0">
              <a:solidFill>
                <a:srgbClr val="000000"/>
              </a:solidFill>
              <a:latin typeface="Arial"/>
              <a:ea typeface="Arial"/>
              <a:cs typeface="Arial"/>
              <a:sym typeface="Arial"/>
            </a:endParaRPr>
          </a:p>
          <a:p>
            <a:pPr marL="342900" marR="0" lvl="0" indent="-342900" algn="ctr" rtl="0">
              <a:lnSpc>
                <a:spcPct val="93000"/>
              </a:lnSpc>
              <a:spcBef>
                <a:spcPts val="1400"/>
              </a:spcBef>
              <a:spcAft>
                <a:spcPts val="1400"/>
              </a:spcAft>
              <a:buNone/>
            </a:pPr>
            <a:endParaRPr sz="3200" b="0" i="0" u="none" strike="noStrike" cap="none" baseline="0">
              <a:solidFill>
                <a:srgbClr val="000000"/>
              </a:solidFill>
              <a:latin typeface="Arial"/>
              <a:ea typeface="Arial"/>
              <a:cs typeface="Arial"/>
              <a:sym typeface="Arial"/>
            </a:endParaRPr>
          </a:p>
        </p:txBody>
      </p:sp>
      <p:pic>
        <p:nvPicPr>
          <p:cNvPr id="62" name="Shape 62"/>
          <p:cNvPicPr preferRelativeResize="0"/>
          <p:nvPr/>
        </p:nvPicPr>
        <p:blipFill rotWithShape="1">
          <a:blip r:embed="rId3">
            <a:alphaModFix/>
          </a:blip>
          <a:srcRect/>
          <a:stretch/>
        </p:blipFill>
        <p:spPr>
          <a:xfrm>
            <a:off x="1518638" y="1695599"/>
            <a:ext cx="7043350" cy="5153926"/>
          </a:xfrm>
          <a:prstGeom prst="rect">
            <a:avLst/>
          </a:prstGeom>
          <a:noFill/>
          <a:ln w="9525" cap="flat">
            <a:solidFill>
              <a:srgbClr val="0070C0"/>
            </a:solidFill>
            <a:prstDash val="solid"/>
            <a:round/>
            <a:headEnd type="none" w="med" len="med"/>
            <a:tailEnd type="none" w="med" len="med"/>
          </a:ln>
        </p:spPr>
      </p:pic>
      <p:sp>
        <p:nvSpPr>
          <p:cNvPr id="3" name="正方形/長方形 2"/>
          <p:cNvSpPr/>
          <p:nvPr/>
        </p:nvSpPr>
        <p:spPr>
          <a:xfrm>
            <a:off x="6011462" y="7142654"/>
            <a:ext cx="4387597" cy="338554"/>
          </a:xfrm>
          <a:prstGeom prst="rect">
            <a:avLst/>
          </a:prstGeom>
        </p:spPr>
        <p:txBody>
          <a:bodyPr wrap="square">
            <a:spAutoFit/>
          </a:bodyPr>
          <a:lstStyle/>
          <a:p>
            <a:pPr lvl="0"/>
            <a:r>
              <a:rPr kumimoji="1" lang="en-US" altLang="ja-JP" sz="1600" dirty="0"/>
              <a:t>【</a:t>
            </a:r>
            <a:r>
              <a:rPr kumimoji="1" lang="en-US" altLang="ja-JP" sz="1600" dirty="0" smtClean="0"/>
              <a:t>No.</a:t>
            </a:r>
            <a:fld id="{5574039D-B0D8-40BB-8D1B-7B199CEB6352}" type="slidenum">
              <a:rPr kumimoji="1" lang="en-US" altLang="ja-JP" sz="1600" smtClean="0"/>
              <a:t>46</a:t>
            </a:fld>
            <a:r>
              <a:rPr kumimoji="1" lang="ja-JP" altLang="en-US" sz="1600" dirty="0" smtClean="0"/>
              <a:t>  </a:t>
            </a:r>
            <a:r>
              <a:rPr kumimoji="1" lang="en-US" altLang="ja-JP" sz="1600" dirty="0" smtClean="0"/>
              <a:t>[4] </a:t>
            </a:r>
            <a:r>
              <a:rPr kumimoji="1" lang="ja-JP" altLang="en-US" sz="1600" dirty="0"/>
              <a:t>脱原発の社会をつくるために</a:t>
            </a:r>
            <a:r>
              <a:rPr kumimoji="1" lang="en-US" altLang="ja-JP" sz="1600" dirty="0"/>
              <a:t>】</a:t>
            </a:r>
            <a:endParaRPr kumimoji="1" lang="ja-JP" altLang="en-US" sz="1600" dirty="0"/>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98613" y="301625"/>
            <a:ext cx="9866482" cy="1262063"/>
          </a:xfrm>
          <a:prstGeom prst="rect">
            <a:avLst/>
          </a:prstGeom>
          <a:noFill/>
          <a:ln>
            <a:noFill/>
          </a:ln>
        </p:spPr>
        <p:txBody>
          <a:bodyPr lIns="0" tIns="282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ja-JP" altLang="en-US" sz="3200" b="0" i="0" u="none" strike="noStrike" cap="none" baseline="0" dirty="0" smtClean="0">
                <a:solidFill>
                  <a:srgbClr val="3333FF"/>
                </a:solidFill>
                <a:latin typeface="Arial"/>
                <a:ea typeface="Arial"/>
                <a:cs typeface="Arial"/>
                <a:sym typeface="Arial"/>
              </a:rPr>
              <a:t>脱原発訴訟</a:t>
            </a:r>
            <a:r>
              <a:rPr lang="en-US" sz="4400" b="0" i="0" u="none" strike="noStrike" cap="none" baseline="0" dirty="0">
                <a:solidFill>
                  <a:srgbClr val="3333FF"/>
                </a:solidFill>
                <a:latin typeface="Arial"/>
                <a:ea typeface="Arial"/>
                <a:cs typeface="Arial"/>
                <a:sym typeface="Arial"/>
              </a:rPr>
              <a:t/>
            </a:r>
            <a:br>
              <a:rPr lang="en-US" sz="4400" b="0" i="0" u="none" strike="noStrike" cap="none" baseline="0" dirty="0">
                <a:solidFill>
                  <a:srgbClr val="3333FF"/>
                </a:solidFill>
                <a:latin typeface="Arial"/>
                <a:ea typeface="Arial"/>
                <a:cs typeface="Arial"/>
                <a:sym typeface="Arial"/>
              </a:rPr>
            </a:br>
            <a:r>
              <a:rPr lang="ja-JP" altLang="en-US" sz="4400" b="0" i="0" u="none" strike="noStrike" cap="none" baseline="0" dirty="0" smtClean="0">
                <a:solidFill>
                  <a:srgbClr val="3333FF"/>
                </a:solidFill>
                <a:latin typeface="Arial"/>
                <a:ea typeface="Arial"/>
                <a:cs typeface="Arial"/>
                <a:sym typeface="Arial"/>
              </a:rPr>
              <a:t>勝訴への展望</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98612" y="1768475"/>
            <a:ext cx="9866482" cy="4989513"/>
          </a:xfrm>
          <a:prstGeom prst="rect">
            <a:avLst/>
          </a:prstGeom>
          <a:noFill/>
          <a:ln>
            <a:noFill/>
          </a:ln>
        </p:spPr>
        <p:txBody>
          <a:bodyPr lIns="0" tIns="28200" rIns="0" bIns="0" anchor="t" anchorCtr="0">
            <a:noAutofit/>
          </a:bodyPr>
          <a:lstStyle/>
          <a:p>
            <a:pPr>
              <a:buClr>
                <a:srgbClr val="0070C0"/>
              </a:buClr>
              <a:buSzPct val="80000"/>
              <a:buFont typeface="Wingdings" panose="05000000000000000000" pitchFamily="2" charset="2"/>
              <a:buChar char="l"/>
            </a:pPr>
            <a:r>
              <a:rPr lang="ja-JP" altLang="en-US" sz="2400" dirty="0">
                <a:latin typeface="ＭＳ 明朝" panose="02020609040205080304" pitchFamily="17" charset="-128"/>
                <a:ea typeface="ＭＳ 明朝" panose="02020609040205080304" pitchFamily="17" charset="-128"/>
              </a:rPr>
              <a:t>原発は核兵器をもちたい戦争勢力が推進している。電気</a:t>
            </a:r>
            <a:r>
              <a:rPr lang="ja-JP" altLang="en-US" sz="2400" dirty="0">
                <a:latin typeface="ＭＳ 明朝" panose="02020609040205080304" pitchFamily="17" charset="-128"/>
                <a:ea typeface="ＭＳ 明朝" panose="02020609040205080304" pitchFamily="17" charset="-128"/>
              </a:rPr>
              <a:t>をつくるだけ</a:t>
            </a:r>
            <a:r>
              <a:rPr lang="ja-JP" altLang="en-US" sz="2400" dirty="0" smtClean="0">
                <a:latin typeface="ＭＳ 明朝" panose="02020609040205080304" pitchFamily="17" charset="-128"/>
                <a:ea typeface="ＭＳ 明朝" panose="02020609040205080304" pitchFamily="17" charset="-128"/>
              </a:rPr>
              <a:t>なら、原子力</a:t>
            </a:r>
            <a:r>
              <a:rPr lang="ja-JP" altLang="en-US" sz="2400" dirty="0">
                <a:latin typeface="ＭＳ 明朝" panose="02020609040205080304" pitchFamily="17" charset="-128"/>
                <a:ea typeface="ＭＳ 明朝" panose="02020609040205080304" pitchFamily="17" charset="-128"/>
              </a:rPr>
              <a:t>に固執する必要はない</a:t>
            </a:r>
            <a:r>
              <a:rPr lang="ja-JP" altLang="en-US" sz="2400" dirty="0" smtClean="0">
                <a:latin typeface="ＭＳ 明朝" panose="02020609040205080304" pitchFamily="17" charset="-128"/>
                <a:ea typeface="ＭＳ 明朝" panose="02020609040205080304" pitchFamily="17" charset="-128"/>
              </a:rPr>
              <a:t>。そして、</a:t>
            </a:r>
            <a:r>
              <a:rPr lang="ja-JP" altLang="en-US" sz="2400" dirty="0" smtClean="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人間の根本である</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いのち</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を犠牲にする発電</a:t>
            </a:r>
            <a:r>
              <a:rPr lang="ja-JP" altLang="en-US" sz="2400" dirty="0" smtClean="0">
                <a:latin typeface="ＭＳ 明朝" panose="02020609040205080304" pitchFamily="17" charset="-128"/>
                <a:ea typeface="ＭＳ 明朝" panose="02020609040205080304" pitchFamily="17" charset="-128"/>
              </a:rPr>
              <a:t>はやめよう</a:t>
            </a:r>
            <a:r>
              <a:rPr lang="ja-JP" altLang="en-US" sz="1800" dirty="0" smtClean="0">
                <a:latin typeface="ＭＳ 明朝" panose="02020609040205080304" pitchFamily="17" charset="-128"/>
                <a:ea typeface="ＭＳ 明朝" panose="02020609040205080304" pitchFamily="17" charset="-128"/>
              </a:rPr>
              <a:t>（全日本仏教会、</a:t>
            </a:r>
            <a:r>
              <a:rPr lang="ja-JP" altLang="en-US" sz="1800" dirty="0">
                <a:latin typeface="ＭＳ 明朝" panose="02020609040205080304" pitchFamily="17" charset="-128"/>
                <a:ea typeface="ＭＳ 明朝" panose="02020609040205080304" pitchFamily="17" charset="-128"/>
              </a:rPr>
              <a:t>河野太通会長</a:t>
            </a:r>
            <a:r>
              <a:rPr lang="ja-JP" altLang="en-US" sz="18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裁判</a:t>
            </a:r>
            <a:r>
              <a:rPr lang="ja-JP" altLang="en-US" sz="2400" dirty="0">
                <a:latin typeface="ＭＳ 明朝" panose="02020609040205080304" pitchFamily="17" charset="-128"/>
                <a:ea typeface="ＭＳ 明朝" panose="02020609040205080304" pitchFamily="17" charset="-128"/>
              </a:rPr>
              <a:t>の</a:t>
            </a:r>
            <a:r>
              <a:rPr lang="ja-JP" altLang="en-US" sz="2400" dirty="0" smtClean="0">
                <a:latin typeface="ＭＳ 明朝" panose="02020609040205080304" pitchFamily="17" charset="-128"/>
                <a:ea typeface="ＭＳ 明朝" panose="02020609040205080304" pitchFamily="17" charset="-128"/>
              </a:rPr>
              <a:t>勝利は</a:t>
            </a:r>
            <a:r>
              <a:rPr lang="ja-JP" altLang="en-US" sz="2400" dirty="0">
                <a:latin typeface="ＭＳ 明朝" panose="02020609040205080304" pitchFamily="17" charset="-128"/>
                <a:ea typeface="ＭＳ 明朝" panose="02020609040205080304" pitchFamily="17" charset="-128"/>
              </a:rPr>
              <a:t>、法廷内の証言、文書のやりとり</a:t>
            </a:r>
            <a:r>
              <a:rPr lang="ja-JP" altLang="en-US" sz="2400" dirty="0" smtClean="0">
                <a:latin typeface="ＭＳ 明朝" panose="02020609040205080304" pitchFamily="17" charset="-128"/>
                <a:ea typeface="ＭＳ 明朝" panose="02020609040205080304" pitchFamily="17" charset="-128"/>
              </a:rPr>
              <a:t>だけで実現するものではない。さまざまな社会的</a:t>
            </a:r>
            <a:r>
              <a:rPr lang="ja-JP" altLang="en-US" sz="2400" dirty="0">
                <a:latin typeface="ＭＳ 明朝" panose="02020609040205080304" pitchFamily="17" charset="-128"/>
                <a:ea typeface="ＭＳ 明朝" panose="02020609040205080304" pitchFamily="17" charset="-128"/>
              </a:rPr>
              <a:t>な</a:t>
            </a:r>
            <a:r>
              <a:rPr lang="ja-JP" altLang="en-US" sz="2400" dirty="0" smtClean="0">
                <a:latin typeface="ＭＳ 明朝" panose="02020609040205080304" pitchFamily="17" charset="-128"/>
                <a:ea typeface="ＭＳ 明朝" panose="02020609040205080304" pitchFamily="17" charset="-128"/>
              </a:rPr>
              <a:t>運動との協力、共同も求められている。</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a:t>
            </a:r>
            <a:r>
              <a:rPr lang="ja-JP" altLang="en-US" sz="2400" dirty="0">
                <a:latin typeface="ＭＳ ゴシック" panose="020B0609070205080204" pitchFamily="49" charset="-128"/>
                <a:ea typeface="ＭＳ ゴシック" panose="020B0609070205080204" pitchFamily="49" charset="-128"/>
              </a:rPr>
              <a:t>京都のキンカン</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毎週、金曜日、関西電力京都支店前</a:t>
            </a: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　新しい社会運動が始まっている。</a:t>
            </a:r>
            <a:r>
              <a:rPr lang="en-US" altLang="ja-JP" sz="2400" dirty="0">
                <a:latin typeface="ＭＳ 明朝" panose="02020609040205080304" pitchFamily="17" charset="-128"/>
                <a:ea typeface="ＭＳ 明朝" panose="02020609040205080304" pitchFamily="17" charset="-128"/>
              </a:rPr>
              <a:t/>
            </a:r>
            <a:br>
              <a:rPr lang="en-US" altLang="ja-JP" sz="2400" dirty="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a:t>
            </a:r>
            <a:r>
              <a:rPr lang="ja-JP" altLang="en-US" sz="2400" dirty="0">
                <a:latin typeface="ＭＳ ゴシック" panose="020B0609070205080204" pitchFamily="49" charset="-128"/>
                <a:ea typeface="ＭＳ ゴシック" panose="020B0609070205080204" pitchFamily="49" charset="-128"/>
              </a:rPr>
              <a:t>脱原発の定例</a:t>
            </a:r>
            <a:r>
              <a:rPr lang="ja-JP" altLang="en-US" sz="2400" dirty="0" smtClean="0">
                <a:latin typeface="ＭＳ ゴシック" panose="020B0609070205080204" pitchFamily="49" charset="-128"/>
                <a:ea typeface="ＭＳ ゴシック" panose="020B0609070205080204" pitchFamily="49" charset="-128"/>
              </a:rPr>
              <a:t>行動</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全国</a:t>
            </a:r>
            <a:r>
              <a:rPr lang="en-US" altLang="ja-JP" sz="2400" dirty="0">
                <a:latin typeface="ＭＳ 明朝" panose="02020609040205080304" pitchFamily="17" charset="-128"/>
                <a:ea typeface="ＭＳ 明朝" panose="02020609040205080304" pitchFamily="17" charset="-128"/>
              </a:rPr>
              <a:t>46</a:t>
            </a:r>
            <a:r>
              <a:rPr lang="ja-JP" altLang="en-US" sz="2400" dirty="0">
                <a:latin typeface="ＭＳ 明朝" panose="02020609040205080304" pitchFamily="17" charset="-128"/>
                <a:ea typeface="ＭＳ 明朝" panose="02020609040205080304" pitchFamily="17" charset="-128"/>
              </a:rPr>
              <a:t>都道府県</a:t>
            </a:r>
            <a:r>
              <a:rPr lang="en-US" altLang="ja-JP" sz="2400" dirty="0">
                <a:latin typeface="ＭＳ 明朝" panose="02020609040205080304" pitchFamily="17" charset="-128"/>
                <a:ea typeface="ＭＳ 明朝" panose="02020609040205080304" pitchFamily="17" charset="-128"/>
              </a:rPr>
              <a:t>279</a:t>
            </a:r>
            <a:r>
              <a:rPr lang="ja-JP" altLang="en-US" sz="2400" dirty="0">
                <a:latin typeface="ＭＳ 明朝" panose="02020609040205080304" pitchFamily="17" charset="-128"/>
                <a:ea typeface="ＭＳ 明朝" panose="02020609040205080304" pitchFamily="17" charset="-128"/>
              </a:rPr>
              <a:t>か所</a:t>
            </a:r>
            <a:r>
              <a:rPr lang="ja-JP" altLang="en-US" sz="2400" dirty="0" smtClean="0">
                <a:latin typeface="ＭＳ 明朝" panose="02020609040205080304" pitchFamily="17" charset="-128"/>
                <a:ea typeface="ＭＳ 明朝" panose="02020609040205080304" pitchFamily="17" charset="-128"/>
              </a:rPr>
              <a:t>で継続</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
            </a:r>
            <a:br>
              <a:rPr lang="en-US" altLang="ja-JP" sz="2400" dirty="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a:t>
            </a:r>
            <a:r>
              <a:rPr lang="ja-JP" altLang="en-US" sz="2400" dirty="0">
                <a:latin typeface="ＭＳ ゴシック" panose="020B0609070205080204" pitchFamily="49" charset="-128"/>
                <a:ea typeface="ＭＳ ゴシック" panose="020B0609070205080204" pitchFamily="49" charset="-128"/>
              </a:rPr>
              <a:t>稼働原発</a:t>
            </a:r>
            <a:r>
              <a:rPr lang="ja-JP" altLang="en-US" sz="2400" dirty="0" smtClean="0">
                <a:latin typeface="ＭＳ ゴシック" panose="020B0609070205080204" pitchFamily="49" charset="-128"/>
                <a:ea typeface="ＭＳ ゴシック" panose="020B0609070205080204" pitchFamily="49" charset="-128"/>
              </a:rPr>
              <a:t>ゼロ</a:t>
            </a:r>
            <a:r>
              <a:rPr lang="en-US" altLang="ja-JP" sz="2400" dirty="0" smtClean="0">
                <a:latin typeface="ＭＳ 明朝" panose="02020609040205080304" pitchFamily="17" charset="-128"/>
                <a:ea typeface="ＭＳ 明朝" panose="02020609040205080304" pitchFamily="17" charset="-128"/>
              </a:rPr>
              <a:t>…2013</a:t>
            </a:r>
            <a:r>
              <a:rPr lang="ja-JP" altLang="en-US" sz="2400" dirty="0">
                <a:latin typeface="ＭＳ 明朝" panose="02020609040205080304" pitchFamily="17" charset="-128"/>
                <a:ea typeface="ＭＳ 明朝" panose="02020609040205080304" pitchFamily="17" charset="-128"/>
              </a:rPr>
              <a:t>年</a:t>
            </a:r>
            <a:r>
              <a:rPr lang="en-US" altLang="ja-JP" sz="2400" dirty="0">
                <a:latin typeface="ＭＳ 明朝" panose="02020609040205080304" pitchFamily="17" charset="-128"/>
                <a:ea typeface="ＭＳ 明朝" panose="02020609040205080304" pitchFamily="17" charset="-128"/>
              </a:rPr>
              <a:t>9</a:t>
            </a:r>
            <a:r>
              <a:rPr lang="ja-JP" altLang="en-US" sz="2400" dirty="0">
                <a:latin typeface="ＭＳ 明朝" panose="02020609040205080304" pitchFamily="17" charset="-128"/>
                <a:ea typeface="ＭＳ 明朝" panose="02020609040205080304" pitchFamily="17" charset="-128"/>
              </a:rPr>
              <a:t>月</a:t>
            </a:r>
            <a:r>
              <a:rPr lang="ja-JP" altLang="en-US" sz="2400" dirty="0" smtClean="0">
                <a:latin typeface="ＭＳ 明朝" panose="02020609040205080304" pitchFamily="17" charset="-128"/>
                <a:ea typeface="ＭＳ 明朝" panose="02020609040205080304" pitchFamily="17" charset="-128"/>
              </a:rPr>
              <a:t>から継続している。</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　再稼働</a:t>
            </a:r>
            <a:r>
              <a:rPr lang="ja-JP" altLang="en-US" sz="2400" dirty="0">
                <a:latin typeface="ＭＳ 明朝" panose="02020609040205080304" pitchFamily="17" charset="-128"/>
                <a:ea typeface="ＭＳ 明朝" panose="02020609040205080304" pitchFamily="17" charset="-128"/>
              </a:rPr>
              <a:t>するな！　原発売るな</a:t>
            </a:r>
            <a:r>
              <a:rPr lang="ja-JP" altLang="en-US" sz="2400" dirty="0" smtClean="0">
                <a:latin typeface="ＭＳ 明朝" panose="02020609040205080304" pitchFamily="17" charset="-128"/>
                <a:ea typeface="ＭＳ 明朝" panose="02020609040205080304" pitchFamily="17" charset="-128"/>
              </a:rPr>
              <a:t>！　核の</a:t>
            </a:r>
            <a:r>
              <a:rPr lang="ja-JP" altLang="en-US" sz="2400" dirty="0" smtClean="0">
                <a:latin typeface="ＭＳ 明朝" panose="02020609040205080304" pitchFamily="17" charset="-128"/>
                <a:ea typeface="ＭＳ 明朝" panose="02020609040205080304" pitchFamily="17" charset="-128"/>
              </a:rPr>
              <a:t>ゴミは？　被曝労働は？</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全国</a:t>
            </a:r>
            <a:r>
              <a:rPr lang="ja-JP" altLang="en-US" sz="2400" dirty="0">
                <a:latin typeface="ＭＳ 明朝" panose="02020609040205080304" pitchFamily="17" charset="-128"/>
                <a:ea typeface="ＭＳ 明朝" panose="02020609040205080304" pitchFamily="17" charset="-128"/>
              </a:rPr>
              <a:t>の草の根でねばり</a:t>
            </a:r>
            <a:r>
              <a:rPr lang="ja-JP" altLang="en-US" sz="2400" dirty="0" smtClean="0">
                <a:latin typeface="ＭＳ 明朝" panose="02020609040205080304" pitchFamily="17" charset="-128"/>
                <a:ea typeface="ＭＳ 明朝" panose="02020609040205080304" pitchFamily="17" charset="-128"/>
              </a:rPr>
              <a:t>強く続けられている運動と国民</a:t>
            </a:r>
            <a:r>
              <a:rPr lang="ja-JP" altLang="en-US" sz="2400" dirty="0">
                <a:latin typeface="ＭＳ 明朝" panose="02020609040205080304" pitchFamily="17" charset="-128"/>
                <a:ea typeface="ＭＳ 明朝" panose="02020609040205080304" pitchFamily="17" charset="-128"/>
              </a:rPr>
              <a:t>世論が</a:t>
            </a:r>
            <a:r>
              <a:rPr lang="ja-JP" altLang="en-US" sz="2400" dirty="0" smtClean="0">
                <a:latin typeface="ＭＳ 明朝" panose="02020609040205080304" pitchFamily="17" charset="-128"/>
                <a:ea typeface="ＭＳ 明朝" panose="02020609040205080304" pitchFamily="17" charset="-128"/>
              </a:rPr>
              <a:t>、原発</a:t>
            </a:r>
            <a:r>
              <a:rPr lang="ja-JP" altLang="en-US" sz="2400" dirty="0">
                <a:latin typeface="ＭＳ 明朝" panose="02020609040205080304" pitchFamily="17" charset="-128"/>
                <a:ea typeface="ＭＳ 明朝" panose="02020609040205080304" pitchFamily="17" charset="-128"/>
              </a:rPr>
              <a:t>の再稼働を急ぐ安倍政権の暴走をくい止めている</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endParaRPr lang="en-US" altLang="ja-JP" sz="2400" dirty="0">
              <a:latin typeface="ＭＳ 明朝" panose="02020609040205080304" pitchFamily="17" charset="-128"/>
              <a:ea typeface="ＭＳ 明朝" panose="02020609040205080304" pitchFamily="17" charset="-128"/>
            </a:endParaRPr>
          </a:p>
          <a:p>
            <a:pPr algn="l">
              <a:buFont typeface="Arial" panose="020B0604020202020204" pitchFamily="34" charset="0"/>
              <a:buChar char="•"/>
            </a:pPr>
            <a:endParaRPr lang="ja-JP" altLang="en-US" sz="2400" dirty="0">
              <a:latin typeface="ＭＳ 明朝" panose="02020609040205080304" pitchFamily="17" charset="-128"/>
              <a:ea typeface="ＭＳ 明朝" panose="02020609040205080304" pitchFamily="17" charset="-128"/>
            </a:endParaRPr>
          </a:p>
        </p:txBody>
      </p:sp>
      <p:sp>
        <p:nvSpPr>
          <p:cNvPr id="3" name="正方形/長方形 2"/>
          <p:cNvSpPr/>
          <p:nvPr/>
        </p:nvSpPr>
        <p:spPr>
          <a:xfrm>
            <a:off x="5939744" y="7115761"/>
            <a:ext cx="4211409" cy="338554"/>
          </a:xfrm>
          <a:prstGeom prst="rect">
            <a:avLst/>
          </a:prstGeom>
        </p:spPr>
        <p:txBody>
          <a:bodyPr wrap="none">
            <a:spAutoFit/>
          </a:bodyPr>
          <a:lstStyle/>
          <a:p>
            <a:pPr lvl="0"/>
            <a:r>
              <a:rPr kumimoji="1" lang="en-US" altLang="ja-JP" sz="1600" dirty="0"/>
              <a:t>【</a:t>
            </a:r>
            <a:r>
              <a:rPr kumimoji="1" lang="en-US" altLang="ja-JP" sz="1600" dirty="0" smtClean="0"/>
              <a:t>No.</a:t>
            </a:r>
            <a:fld id="{5FAC8634-CF20-47A8-8EAB-2D857B6731AF}" type="slidenum">
              <a:rPr kumimoji="1" lang="en-US" altLang="ja-JP" sz="1600" smtClean="0"/>
              <a:t>47</a:t>
            </a:fld>
            <a:r>
              <a:rPr kumimoji="1" lang="en-US" altLang="ja-JP" sz="1600" dirty="0" smtClean="0"/>
              <a:t> </a:t>
            </a:r>
            <a:r>
              <a:rPr kumimoji="1" lang="ja-JP" altLang="en-US" sz="1600" dirty="0" smtClean="0"/>
              <a:t> </a:t>
            </a:r>
            <a:r>
              <a:rPr kumimoji="1" lang="en-US" altLang="ja-JP" sz="1600" dirty="0" smtClean="0"/>
              <a:t>[4] </a:t>
            </a:r>
            <a:r>
              <a:rPr kumimoji="1" lang="ja-JP" altLang="en-US" sz="1600" dirty="0"/>
              <a:t>脱原発の社会をつくるために</a:t>
            </a:r>
            <a:r>
              <a:rPr kumimoji="1" lang="en-US" altLang="ja-JP" sz="1600" dirty="0"/>
              <a:t>】</a:t>
            </a:r>
            <a:endParaRPr kumimoji="1" lang="ja-JP" altLang="en-US" sz="1600" dirty="0"/>
          </a:p>
        </p:txBody>
      </p:sp>
    </p:spTree>
    <p:extLst>
      <p:ext uri="{BB962C8B-B14F-4D97-AF65-F5344CB8AC3E}">
        <p14:creationId xmlns:p14="http://schemas.microsoft.com/office/powerpoint/2010/main" val="2210188543"/>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134471" y="301625"/>
            <a:ext cx="9821292" cy="1262063"/>
          </a:xfrm>
          <a:prstGeom prst="rect">
            <a:avLst/>
          </a:prstGeom>
          <a:noFill/>
          <a:ln>
            <a:noFill/>
          </a:ln>
        </p:spPr>
        <p:txBody>
          <a:bodyPr lIns="0" tIns="282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ja-JP" altLang="en-US" sz="3200" b="0" i="0" u="none" strike="noStrike" cap="none" baseline="0" dirty="0" smtClean="0">
                <a:solidFill>
                  <a:srgbClr val="3333FF"/>
                </a:solidFill>
                <a:latin typeface="Arial"/>
                <a:ea typeface="Arial"/>
                <a:cs typeface="Arial"/>
                <a:sym typeface="Arial"/>
              </a:rPr>
              <a:t>原発のない社会をめざし</a:t>
            </a:r>
            <a:r>
              <a:rPr lang="en-US" sz="4400" b="0" i="0" u="none" strike="noStrike" cap="none" baseline="0" dirty="0">
                <a:solidFill>
                  <a:srgbClr val="3333FF"/>
                </a:solidFill>
                <a:latin typeface="Arial"/>
                <a:ea typeface="Arial"/>
                <a:cs typeface="Arial"/>
                <a:sym typeface="Arial"/>
              </a:rPr>
              <a:t/>
            </a:r>
            <a:br>
              <a:rPr lang="en-US" sz="4400" b="0" i="0" u="none" strike="noStrike" cap="none" baseline="0" dirty="0">
                <a:solidFill>
                  <a:srgbClr val="3333FF"/>
                </a:solidFill>
                <a:latin typeface="Arial"/>
                <a:ea typeface="Arial"/>
                <a:cs typeface="Arial"/>
                <a:sym typeface="Arial"/>
              </a:rPr>
            </a:br>
            <a:r>
              <a:rPr lang="ja-JP" altLang="en-US" sz="4400" b="0" i="0" u="none" strike="noStrike" cap="none" baseline="0" dirty="0" smtClean="0">
                <a:solidFill>
                  <a:srgbClr val="3333FF"/>
                </a:solidFill>
                <a:latin typeface="Arial"/>
                <a:ea typeface="Arial"/>
                <a:cs typeface="Arial"/>
                <a:sym typeface="Arial"/>
              </a:rPr>
              <a:t>市民による社会運動の前進を！</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134471" y="1768475"/>
            <a:ext cx="9821292" cy="4989513"/>
          </a:xfrm>
          <a:prstGeom prst="rect">
            <a:avLst/>
          </a:prstGeom>
          <a:noFill/>
          <a:ln>
            <a:noFill/>
          </a:ln>
        </p:spPr>
        <p:txBody>
          <a:bodyPr lIns="0" tIns="28200" rIns="0" bIns="0" anchor="t" anchorCtr="0">
            <a:noAutofit/>
          </a:bodyPr>
          <a:lstStyle/>
          <a:p>
            <a:pPr>
              <a:buClr>
                <a:srgbClr val="0070C0"/>
              </a:buClr>
              <a:buSzPct val="80000"/>
              <a:buFont typeface="Wingdings" panose="05000000000000000000" pitchFamily="2" charset="2"/>
              <a:buChar char="l"/>
            </a:pPr>
            <a:r>
              <a:rPr lang="ja-JP" altLang="en-US" sz="2400" dirty="0">
                <a:latin typeface="ＭＳ 明朝" panose="02020609040205080304" pitchFamily="17" charset="-128"/>
                <a:ea typeface="ＭＳ 明朝" panose="02020609040205080304" pitchFamily="17" charset="-128"/>
              </a:rPr>
              <a:t>私たちの故郷と自然</a:t>
            </a:r>
            <a:r>
              <a:rPr lang="ja-JP" altLang="en-US" sz="2400" dirty="0" smtClean="0">
                <a:latin typeface="ＭＳ 明朝" panose="02020609040205080304" pitchFamily="17" charset="-128"/>
                <a:ea typeface="ＭＳ 明朝" panose="02020609040205080304" pitchFamily="17" charset="-128"/>
              </a:rPr>
              <a:t>を、子どもたち、孫たちに残して</a:t>
            </a:r>
            <a:r>
              <a:rPr lang="ja-JP" altLang="en-US" sz="2400" dirty="0">
                <a:latin typeface="ＭＳ 明朝" panose="02020609040205080304" pitchFamily="17" charset="-128"/>
                <a:ea typeface="ＭＳ 明朝" panose="02020609040205080304" pitchFamily="17" charset="-128"/>
              </a:rPr>
              <a:t>いくため</a:t>
            </a:r>
            <a:r>
              <a:rPr lang="ja-JP" altLang="en-US" sz="2400" dirty="0" smtClean="0">
                <a:latin typeface="ＭＳ 明朝" panose="02020609040205080304" pitchFamily="17" charset="-128"/>
                <a:ea typeface="ＭＳ 明朝" panose="02020609040205080304" pitchFamily="17" charset="-128"/>
              </a:rPr>
              <a:t>に、力を</a:t>
            </a:r>
            <a:r>
              <a:rPr lang="ja-JP" altLang="en-US" sz="2400" dirty="0">
                <a:latin typeface="ＭＳ 明朝" panose="02020609040205080304" pitchFamily="17" charset="-128"/>
                <a:ea typeface="ＭＳ 明朝" panose="02020609040205080304" pitchFamily="17" charset="-128"/>
              </a:rPr>
              <a:t>合わせましょう</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endParaRPr lang="ja-JP" altLang="en-US" sz="2400" dirty="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大飯原発差止訴訟の原告団</a:t>
            </a:r>
            <a:r>
              <a:rPr lang="ja-JP" altLang="en-US" sz="2400" dirty="0">
                <a:latin typeface="ＭＳ 明朝" panose="02020609040205080304" pitchFamily="17" charset="-128"/>
                <a:ea typeface="ＭＳ 明朝" panose="02020609040205080304" pitchFamily="17" charset="-128"/>
              </a:rPr>
              <a:t>で</a:t>
            </a:r>
            <a:r>
              <a:rPr lang="ja-JP" altLang="en-US" sz="2400" dirty="0" smtClean="0">
                <a:latin typeface="ＭＳ 明朝" panose="02020609040205080304" pitchFamily="17" charset="-128"/>
                <a:ea typeface="ＭＳ 明朝" panose="02020609040205080304" pitchFamily="17" charset="-128"/>
              </a:rPr>
              <a:t>は、引き続き原告</a:t>
            </a:r>
            <a:r>
              <a:rPr lang="ja-JP" altLang="en-US" sz="2400" dirty="0">
                <a:latin typeface="ＭＳ 明朝" panose="02020609040205080304" pitchFamily="17" charset="-128"/>
                <a:ea typeface="ＭＳ 明朝" panose="02020609040205080304" pitchFamily="17" charset="-128"/>
              </a:rPr>
              <a:t>の</a:t>
            </a:r>
            <a:r>
              <a:rPr lang="ja-JP" altLang="en-US" sz="2400" dirty="0" smtClean="0">
                <a:latin typeface="ＭＳ 明朝" panose="02020609040205080304" pitchFamily="17" charset="-128"/>
                <a:ea typeface="ＭＳ 明朝" panose="02020609040205080304" pitchFamily="17" charset="-128"/>
              </a:rPr>
              <a:t>募集中です。</a:t>
            </a: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rPr>
              <a:t>また、裁判の開かれるときには、傍聴席を満員にしましょう。</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裁判の期日、時間は、原告団のホームページに案内しています。</a:t>
            </a:r>
            <a:r>
              <a:rPr lang="en-US" altLang="ja-JP" sz="2400" dirty="0">
                <a:latin typeface="ＭＳ 明朝" panose="02020609040205080304" pitchFamily="17" charset="-128"/>
                <a:ea typeface="ＭＳ 明朝" panose="02020609040205080304" pitchFamily="17" charset="-128"/>
              </a:rPr>
              <a:t/>
            </a:r>
            <a:br>
              <a:rPr lang="en-US" altLang="ja-JP" sz="2400" dirty="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次回は、</a:t>
            </a:r>
            <a:r>
              <a:rPr lang="en-US" altLang="ja-JP" sz="2400" dirty="0" smtClean="0">
                <a:solidFill>
                  <a:srgbClr val="FF0000"/>
                </a:solidFill>
                <a:latin typeface="ＭＳ ゴシック" panose="020B0609070205080204" pitchFamily="49" charset="-128"/>
                <a:ea typeface="ＭＳ ゴシック" panose="020B0609070205080204" pitchFamily="49" charset="-128"/>
              </a:rPr>
              <a:t>1</a:t>
            </a:r>
            <a:r>
              <a:rPr lang="ja-JP" altLang="en-US" sz="2400" dirty="0" smtClean="0">
                <a:solidFill>
                  <a:srgbClr val="FF0000"/>
                </a:solidFill>
                <a:latin typeface="ＭＳ ゴシック" panose="020B0609070205080204" pitchFamily="49" charset="-128"/>
                <a:ea typeface="ＭＳ ゴシック" panose="020B0609070205080204" pitchFamily="49" charset="-128"/>
              </a:rPr>
              <a:t>月</a:t>
            </a:r>
            <a:r>
              <a:rPr lang="en-US" altLang="ja-JP" sz="2400" dirty="0" smtClean="0">
                <a:solidFill>
                  <a:srgbClr val="FF0000"/>
                </a:solidFill>
                <a:latin typeface="ＭＳ ゴシック" panose="020B0609070205080204" pitchFamily="49" charset="-128"/>
                <a:ea typeface="ＭＳ ゴシック" panose="020B0609070205080204" pitchFamily="49" charset="-128"/>
              </a:rPr>
              <a:t>29</a:t>
            </a:r>
            <a:r>
              <a:rPr lang="ja-JP" altLang="en-US" sz="2400" dirty="0" smtClean="0">
                <a:solidFill>
                  <a:srgbClr val="FF0000"/>
                </a:solidFill>
                <a:latin typeface="ＭＳ ゴシック" panose="020B0609070205080204" pitchFamily="49" charset="-128"/>
                <a:ea typeface="ＭＳ ゴシック" panose="020B0609070205080204" pitchFamily="49" charset="-128"/>
              </a:rPr>
              <a:t>日</a:t>
            </a:r>
            <a:r>
              <a:rPr lang="ja-JP" altLang="en-US" sz="1800" dirty="0" smtClean="0">
                <a:solidFill>
                  <a:srgbClr val="FF0000"/>
                </a:solidFill>
                <a:latin typeface="ＭＳ ゴシック" panose="020B0609070205080204" pitchFamily="49" charset="-128"/>
                <a:ea typeface="ＭＳ ゴシック" panose="020B0609070205080204" pitchFamily="49" charset="-128"/>
              </a:rPr>
              <a:t>（木）</a:t>
            </a: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solidFill>
                  <a:srgbClr val="FF0000"/>
                </a:solidFill>
                <a:latin typeface="ＭＳ ゴシック" panose="020B0609070205080204" pitchFamily="49" charset="-128"/>
                <a:ea typeface="ＭＳ ゴシック" panose="020B0609070205080204" pitchFamily="49" charset="-128"/>
              </a:rPr>
              <a:t>13</a:t>
            </a:r>
            <a:r>
              <a:rPr lang="ja-JP" altLang="en-US" sz="2400" dirty="0" smtClean="0">
                <a:solidFill>
                  <a:srgbClr val="FF0000"/>
                </a:solidFill>
                <a:latin typeface="ＭＳ ゴシック" panose="020B0609070205080204" pitchFamily="49" charset="-128"/>
                <a:ea typeface="ＭＳ ゴシック" panose="020B0609070205080204" pitchFamily="49" charset="-128"/>
              </a:rPr>
              <a:t>時より傍聴席抽選</a:t>
            </a: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solidFill>
                  <a:srgbClr val="FF0000"/>
                </a:solidFill>
                <a:latin typeface="ＭＳ ゴシック" panose="020B0609070205080204" pitchFamily="49" charset="-128"/>
                <a:ea typeface="ＭＳ ゴシック" panose="020B0609070205080204" pitchFamily="49" charset="-128"/>
              </a:rPr>
              <a:t>14</a:t>
            </a:r>
            <a:r>
              <a:rPr lang="ja-JP" altLang="en-US" sz="2400" dirty="0" smtClean="0">
                <a:solidFill>
                  <a:srgbClr val="FF0000"/>
                </a:solidFill>
                <a:latin typeface="ＭＳ ゴシック" panose="020B0609070205080204" pitchFamily="49" charset="-128"/>
                <a:ea typeface="ＭＳ ゴシック" panose="020B0609070205080204" pitchFamily="49" charset="-128"/>
              </a:rPr>
              <a:t>時開廷</a:t>
            </a:r>
            <a:r>
              <a:rPr lang="ja-JP" altLang="en-US" sz="2400" dirty="0" smtClean="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marL="0" indent="0" algn="l">
              <a:buClr>
                <a:srgbClr val="0070C0"/>
              </a:buClr>
              <a:buSzPct val="80000"/>
              <a:buNone/>
            </a:pPr>
            <a:r>
              <a:rPr lang="ja-JP" altLang="en-US" sz="1800" dirty="0" smtClean="0">
                <a:latin typeface="ＭＳ 明朝" panose="02020609040205080304" pitchFamily="17" charset="-128"/>
                <a:ea typeface="ＭＳ 明朝" panose="02020609040205080304" pitchFamily="17" charset="-128"/>
              </a:rPr>
              <a:t>（</a:t>
            </a:r>
            <a:r>
              <a:rPr lang="en-US" altLang="ja-JP" sz="1800" dirty="0" smtClean="0">
                <a:latin typeface="ＭＳ 明朝" panose="02020609040205080304" pitchFamily="17" charset="-128"/>
                <a:ea typeface="ＭＳ 明朝" panose="02020609040205080304" pitchFamily="17" charset="-128"/>
              </a:rPr>
              <a:t>12</a:t>
            </a:r>
            <a:r>
              <a:rPr lang="ja-JP" altLang="en-US" sz="1800" dirty="0" smtClean="0">
                <a:latin typeface="ＭＳ 明朝" panose="02020609040205080304" pitchFamily="17" charset="-128"/>
                <a:ea typeface="ＭＳ 明朝" panose="02020609040205080304" pitchFamily="17" charset="-128"/>
              </a:rPr>
              <a:t>時より、弁護士会館前から裁判所周辺のデモ。）</a:t>
            </a:r>
            <a:endParaRPr lang="en-US" altLang="ja-JP" sz="1800" dirty="0" smtClean="0">
              <a:latin typeface="ＭＳ 明朝" panose="02020609040205080304" pitchFamily="17" charset="-128"/>
              <a:ea typeface="ＭＳ 明朝" panose="02020609040205080304" pitchFamily="17" charset="-128"/>
            </a:endParaRPr>
          </a:p>
          <a:p>
            <a:pPr algn="l">
              <a:buClr>
                <a:srgbClr val="0070C0"/>
              </a:buClr>
              <a:buSzPct val="80000"/>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ja-JP" altLang="en-US" sz="2400" dirty="0">
                <a:latin typeface="ＭＳ 明朝" panose="02020609040205080304" pitchFamily="17" charset="-128"/>
                <a:ea typeface="ＭＳ 明朝" panose="02020609040205080304" pitchFamily="17" charset="-128"/>
              </a:rPr>
              <a:t>毎週、金曜の午後</a:t>
            </a:r>
            <a:r>
              <a:rPr lang="en-US" altLang="ja-JP" sz="2400" dirty="0">
                <a:latin typeface="ＭＳ 明朝" panose="02020609040205080304" pitchFamily="17" charset="-128"/>
                <a:ea typeface="ＭＳ 明朝" panose="02020609040205080304" pitchFamily="17" charset="-128"/>
              </a:rPr>
              <a:t>5</a:t>
            </a:r>
            <a:r>
              <a:rPr lang="ja-JP" altLang="en-US" sz="2400" dirty="0">
                <a:latin typeface="ＭＳ 明朝" panose="02020609040205080304" pitchFamily="17" charset="-128"/>
                <a:ea typeface="ＭＳ 明朝" panose="02020609040205080304" pitchFamily="17" charset="-128"/>
              </a:rPr>
              <a:t>時から</a:t>
            </a:r>
            <a:r>
              <a:rPr lang="en-US" altLang="ja-JP" sz="2400" dirty="0">
                <a:latin typeface="ＭＳ 明朝" panose="02020609040205080304" pitchFamily="17" charset="-128"/>
                <a:ea typeface="ＭＳ 明朝" panose="02020609040205080304" pitchFamily="17" charset="-128"/>
              </a:rPr>
              <a:t>7</a:t>
            </a:r>
            <a:r>
              <a:rPr lang="ja-JP" altLang="en-US" sz="2400" dirty="0">
                <a:latin typeface="ＭＳ 明朝" panose="02020609040205080304" pitchFamily="17" charset="-128"/>
                <a:ea typeface="ＭＳ 明朝" panose="02020609040205080304" pitchFamily="17" charset="-128"/>
              </a:rPr>
              <a:t>時まで</a:t>
            </a:r>
            <a:r>
              <a:rPr lang="ja-JP" altLang="en-US" sz="2400" dirty="0" smtClean="0">
                <a:latin typeface="ＭＳ 明朝" panose="02020609040205080304" pitchFamily="17" charset="-128"/>
                <a:ea typeface="ＭＳ 明朝" panose="02020609040205080304" pitchFamily="17" charset="-128"/>
              </a:rPr>
              <a:t>、京都駅前の関西</a:t>
            </a:r>
            <a:r>
              <a:rPr lang="ja-JP" altLang="en-US" sz="2400" dirty="0">
                <a:latin typeface="ＭＳ 明朝" panose="02020609040205080304" pitchFamily="17" charset="-128"/>
                <a:ea typeface="ＭＳ 明朝" panose="02020609040205080304" pitchFamily="17" charset="-128"/>
              </a:rPr>
              <a:t>電力京都支店前で、</a:t>
            </a:r>
            <a:r>
              <a:rPr lang="en-US" altLang="ja-JP" sz="2400" dirty="0">
                <a:latin typeface="ＭＳ 明朝" panose="02020609040205080304" pitchFamily="17" charset="-128"/>
                <a:ea typeface="ＭＳ 明朝" panose="02020609040205080304" pitchFamily="17" charset="-128"/>
              </a:rPr>
              <a:t/>
            </a:r>
            <a:br>
              <a:rPr lang="en-US" altLang="ja-JP" sz="2400" dirty="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スタンディングアピールが行われています。多くの市民が自作のステッカーなどで脱原発、再生可能な自然エネルギー利用を訴えています。</a:t>
            </a:r>
            <a:endParaRPr lang="en-US" altLang="ja-JP" sz="2400" dirty="0" smtClean="0">
              <a:latin typeface="ＭＳ 明朝" panose="02020609040205080304" pitchFamily="17" charset="-128"/>
              <a:ea typeface="ＭＳ 明朝" panose="02020609040205080304" pitchFamily="17" charset="-128"/>
            </a:endParaRPr>
          </a:p>
          <a:p>
            <a:pPr algn="ctr">
              <a:buClr>
                <a:schemeClr val="accent2"/>
              </a:buClr>
              <a:buFont typeface="Wingdings" panose="05000000000000000000" pitchFamily="2" charset="2"/>
              <a:buChar char="l"/>
            </a:pPr>
            <a:r>
              <a:rPr lang="ja-JP" altLang="en-US" sz="1800" dirty="0" smtClean="0">
                <a:latin typeface="ＭＳ ゴシック" panose="020B0609070205080204" pitchFamily="49" charset="-128"/>
                <a:ea typeface="ＭＳ ゴシック" panose="020B0609070205080204" pitchFamily="49" charset="-128"/>
              </a:rPr>
              <a:t>終わり</a:t>
            </a:r>
            <a:r>
              <a:rPr lang="ja-JP" altLang="en-US"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a:p>
            <a:pPr algn="l">
              <a:buClr>
                <a:schemeClr val="accent2"/>
              </a:buClr>
              <a:buFont typeface="Wingdings" panose="05000000000000000000" pitchFamily="2" charset="2"/>
              <a:buChar char="l"/>
            </a:pPr>
            <a:endParaRPr lang="en-US" altLang="ja-JP" sz="2400" dirty="0" smtClean="0">
              <a:latin typeface="ＭＳ 明朝" panose="02020609040205080304" pitchFamily="17" charset="-128"/>
              <a:ea typeface="ＭＳ 明朝" panose="02020609040205080304" pitchFamily="17" charset="-128"/>
            </a:endParaRPr>
          </a:p>
          <a:p>
            <a:pPr algn="l">
              <a:buClr>
                <a:schemeClr val="accent2"/>
              </a:buClr>
              <a:buFont typeface="Arial" panose="020B0604020202020204" pitchFamily="34" charset="0"/>
              <a:buChar char="•"/>
            </a:pPr>
            <a:endParaRPr lang="en-US" altLang="ja-JP" sz="2400" dirty="0">
              <a:latin typeface="ＭＳ 明朝" panose="02020609040205080304" pitchFamily="17" charset="-128"/>
              <a:ea typeface="ＭＳ 明朝" panose="02020609040205080304" pitchFamily="17" charset="-128"/>
            </a:endParaRPr>
          </a:p>
          <a:p>
            <a:pPr algn="l">
              <a:buClr>
                <a:schemeClr val="accent2"/>
              </a:buClr>
              <a:buFont typeface="Arial" panose="020B0604020202020204" pitchFamily="34" charset="0"/>
              <a:buChar char="•"/>
            </a:pPr>
            <a:endParaRPr lang="en-US" altLang="ja-JP" sz="2400" dirty="0" smtClean="0">
              <a:latin typeface="ＭＳ 明朝" panose="02020609040205080304" pitchFamily="17" charset="-128"/>
              <a:ea typeface="ＭＳ 明朝" panose="02020609040205080304" pitchFamily="17" charset="-128"/>
            </a:endParaRPr>
          </a:p>
          <a:p>
            <a:pPr algn="l">
              <a:buClr>
                <a:schemeClr val="accent2"/>
              </a:buClr>
              <a:buFont typeface="Arial" panose="020B0604020202020204" pitchFamily="34" charset="0"/>
              <a:buChar char="•"/>
            </a:pPr>
            <a:endParaRPr lang="en-US" altLang="ja-JP" sz="2400" dirty="0">
              <a:latin typeface="ＭＳ 明朝" panose="02020609040205080304" pitchFamily="17" charset="-128"/>
              <a:ea typeface="ＭＳ 明朝" panose="02020609040205080304" pitchFamily="17" charset="-128"/>
            </a:endParaRPr>
          </a:p>
          <a:p>
            <a:pPr algn="l">
              <a:buClr>
                <a:schemeClr val="accent2"/>
              </a:buClr>
              <a:buFont typeface="Arial" panose="020B0604020202020204" pitchFamily="34" charset="0"/>
              <a:buChar char="•"/>
            </a:pPr>
            <a:endParaRPr lang="en-US" altLang="ja-JP" sz="2400" dirty="0" smtClean="0">
              <a:latin typeface="ＭＳ 明朝" panose="02020609040205080304" pitchFamily="17" charset="-128"/>
              <a:ea typeface="ＭＳ 明朝" panose="02020609040205080304" pitchFamily="17" charset="-128"/>
            </a:endParaRPr>
          </a:p>
          <a:p>
            <a:pPr algn="l">
              <a:buClr>
                <a:schemeClr val="accent2"/>
              </a:buClr>
              <a:buFont typeface="Arial" panose="020B0604020202020204" pitchFamily="34" charset="0"/>
              <a:buChar char="•"/>
            </a:pPr>
            <a:endParaRPr lang="en-US" altLang="ja-JP" sz="2400" dirty="0" smtClean="0">
              <a:latin typeface="ＭＳ 明朝" panose="02020609040205080304" pitchFamily="17" charset="-128"/>
              <a:ea typeface="ＭＳ 明朝" panose="02020609040205080304" pitchFamily="17" charset="-128"/>
            </a:endParaRPr>
          </a:p>
          <a:p>
            <a:pPr algn="l">
              <a:buClr>
                <a:schemeClr val="accent2"/>
              </a:buClr>
              <a:buFont typeface="Arial" panose="020B0604020202020204" pitchFamily="34" charset="0"/>
              <a:buChar char="•"/>
            </a:pP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p:txBody>
      </p:sp>
      <p:sp>
        <p:nvSpPr>
          <p:cNvPr id="3" name="正方形/長方形 2"/>
          <p:cNvSpPr/>
          <p:nvPr/>
        </p:nvSpPr>
        <p:spPr>
          <a:xfrm>
            <a:off x="5993533" y="7142656"/>
            <a:ext cx="4211409" cy="338554"/>
          </a:xfrm>
          <a:prstGeom prst="rect">
            <a:avLst/>
          </a:prstGeom>
        </p:spPr>
        <p:txBody>
          <a:bodyPr wrap="none">
            <a:spAutoFit/>
          </a:bodyPr>
          <a:lstStyle/>
          <a:p>
            <a:pPr lvl="0"/>
            <a:r>
              <a:rPr kumimoji="1" lang="en-US" altLang="ja-JP" sz="1600" dirty="0"/>
              <a:t>【</a:t>
            </a:r>
            <a:r>
              <a:rPr kumimoji="1" lang="en-US" altLang="ja-JP" sz="1600" dirty="0" smtClean="0"/>
              <a:t>No.</a:t>
            </a:r>
            <a:fld id="{D0E99D61-098F-4FB2-A21D-739B8955F183}" type="slidenum">
              <a:rPr kumimoji="1" lang="en-US" altLang="ja-JP" sz="1600" smtClean="0"/>
              <a:t>48</a:t>
            </a:fld>
            <a:r>
              <a:rPr kumimoji="1" lang="en-US" altLang="ja-JP" sz="1600" dirty="0" smtClean="0"/>
              <a:t> </a:t>
            </a:r>
            <a:r>
              <a:rPr kumimoji="1" lang="ja-JP" altLang="en-US" sz="1600" dirty="0" smtClean="0"/>
              <a:t> </a:t>
            </a:r>
            <a:r>
              <a:rPr kumimoji="1" lang="en-US" altLang="ja-JP" sz="1600" dirty="0" smtClean="0"/>
              <a:t>[4] </a:t>
            </a:r>
            <a:r>
              <a:rPr kumimoji="1" lang="ja-JP" altLang="en-US" sz="1600" dirty="0"/>
              <a:t>脱原発の社会をつくるために</a:t>
            </a:r>
            <a:r>
              <a:rPr kumimoji="1" lang="en-US" altLang="ja-JP" sz="1600" dirty="0"/>
              <a:t>】</a:t>
            </a:r>
            <a:endParaRPr kumimoji="1" lang="ja-JP" altLang="en-US" sz="1600" dirty="0"/>
          </a:p>
        </p:txBody>
      </p:sp>
    </p:spTree>
    <p:extLst>
      <p:ext uri="{BB962C8B-B14F-4D97-AF65-F5344CB8AC3E}">
        <p14:creationId xmlns:p14="http://schemas.microsoft.com/office/powerpoint/2010/main" val="2166260487"/>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0" y="301625"/>
            <a:ext cx="10080624" cy="1262063"/>
          </a:xfrm>
          <a:prstGeom prst="rect">
            <a:avLst/>
          </a:prstGeom>
          <a:noFill/>
          <a:ln>
            <a:noFill/>
          </a:ln>
        </p:spPr>
        <p:txBody>
          <a:bodyPr lIns="0" tIns="28200" rIns="0" bIns="0" anchor="ctr" anchorCtr="0">
            <a:noAutofit/>
          </a:bodyPr>
          <a:lstStyle/>
          <a:p>
            <a:pPr algn="ctr">
              <a:buClr>
                <a:srgbClr val="3333FF"/>
              </a:buClr>
              <a:buSzPct val="25000"/>
            </a:pPr>
            <a:endParaRPr lang="en-US" sz="4400" dirty="0">
              <a:solidFill>
                <a:srgbClr val="3333FF"/>
              </a:solidFill>
            </a:endParaRPr>
          </a:p>
        </p:txBody>
      </p:sp>
      <p:sp>
        <p:nvSpPr>
          <p:cNvPr id="24" name="Shape 24"/>
          <p:cNvSpPr txBox="1">
            <a:spLocks noGrp="1"/>
          </p:cNvSpPr>
          <p:nvPr>
            <p:ph type="body" idx="4294967295"/>
          </p:nvPr>
        </p:nvSpPr>
        <p:spPr>
          <a:xfrm>
            <a:off x="116540" y="1849158"/>
            <a:ext cx="9964083" cy="4989513"/>
          </a:xfrm>
          <a:prstGeom prst="rect">
            <a:avLst/>
          </a:prstGeom>
          <a:noFill/>
          <a:ln>
            <a:noFill/>
          </a:ln>
        </p:spPr>
        <p:txBody>
          <a:bodyPr lIns="0" tIns="28200" rIns="0" bIns="0" anchor="t" anchorCtr="0">
            <a:noAutofit/>
          </a:bodyPr>
          <a:lstStyle/>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1995/ 1…</a:t>
            </a:r>
            <a:r>
              <a:rPr lang="ja-JP" altLang="en-US" sz="2400" dirty="0" smtClean="0">
                <a:latin typeface="ＭＳ 明朝" panose="02020609040205080304" pitchFamily="17" charset="-128"/>
                <a:ea typeface="ＭＳ 明朝" panose="02020609040205080304" pitchFamily="17" charset="-128"/>
              </a:rPr>
              <a:t>阪神大震災。</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1995/12</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もんじゅでナトリウム漏れ</a:t>
            </a:r>
            <a:r>
              <a:rPr lang="ja-JP" altLang="en-US" sz="2400" dirty="0" smtClean="0">
                <a:latin typeface="ＭＳ 明朝" panose="02020609040205080304" pitchFamily="17" charset="-128"/>
                <a:ea typeface="ＭＳ 明朝" panose="02020609040205080304" pitchFamily="17" charset="-128"/>
              </a:rPr>
              <a:t>事故</a:t>
            </a:r>
            <a:r>
              <a:rPr lang="ja-JP" altLang="en-US" sz="2400" dirty="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1999/ 7…</a:t>
            </a:r>
            <a:r>
              <a:rPr lang="ja-JP" altLang="en-US" sz="2400" dirty="0" smtClean="0">
                <a:latin typeface="ＭＳ 明朝" panose="02020609040205080304" pitchFamily="17" charset="-128"/>
                <a:ea typeface="ＭＳ 明朝" panose="02020609040205080304" pitchFamily="17" charset="-128"/>
              </a:rPr>
              <a:t>福井</a:t>
            </a:r>
            <a:r>
              <a:rPr lang="ja-JP" altLang="en-US" sz="2400" dirty="0">
                <a:latin typeface="ＭＳ 明朝" panose="02020609040205080304" pitchFamily="17" charset="-128"/>
                <a:ea typeface="ＭＳ 明朝" panose="02020609040205080304" pitchFamily="17" charset="-128"/>
              </a:rPr>
              <a:t>・敦賀原発で１次冷却水漏れ</a:t>
            </a:r>
            <a:r>
              <a:rPr lang="ja-JP" altLang="en-US" sz="2400" dirty="0" smtClean="0">
                <a:latin typeface="ＭＳ 明朝" panose="02020609040205080304" pitchFamily="17" charset="-128"/>
                <a:ea typeface="ＭＳ 明朝" panose="02020609040205080304" pitchFamily="17" charset="-128"/>
              </a:rPr>
              <a:t>事故</a:t>
            </a:r>
            <a:r>
              <a:rPr lang="ja-JP" altLang="en-US" sz="2400" dirty="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1999/ 9…</a:t>
            </a:r>
            <a:r>
              <a:rPr lang="ja-JP" altLang="en-US" sz="2400" dirty="0" smtClean="0">
                <a:latin typeface="ＭＳ 明朝" panose="02020609040205080304" pitchFamily="17" charset="-128"/>
                <a:ea typeface="ＭＳ 明朝" panose="02020609040205080304" pitchFamily="17" charset="-128"/>
              </a:rPr>
              <a:t>茨城県</a:t>
            </a:r>
            <a:r>
              <a:rPr lang="ja-JP" altLang="en-US" sz="2400" dirty="0">
                <a:latin typeface="ＭＳ 明朝" panose="02020609040205080304" pitchFamily="17" charset="-128"/>
                <a:ea typeface="ＭＳ 明朝" panose="02020609040205080304" pitchFamily="17" charset="-128"/>
              </a:rPr>
              <a:t>東海村のＪＣＯで臨界</a:t>
            </a:r>
            <a:r>
              <a:rPr lang="ja-JP" altLang="en-US" sz="2400" dirty="0" smtClean="0">
                <a:latin typeface="ＭＳ 明朝" panose="02020609040205080304" pitchFamily="17" charset="-128"/>
                <a:ea typeface="ＭＳ 明朝" panose="02020609040205080304" pitchFamily="17" charset="-128"/>
              </a:rPr>
              <a:t>事故</a:t>
            </a:r>
            <a:r>
              <a:rPr lang="ja-JP" altLang="en-US" sz="2400" dirty="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2003/ 1…</a:t>
            </a:r>
            <a:r>
              <a:rPr lang="ja-JP" altLang="en-US" sz="2400" dirty="0" smtClean="0">
                <a:latin typeface="ＭＳ 明朝" panose="02020609040205080304" pitchFamily="17" charset="-128"/>
                <a:ea typeface="ＭＳ 明朝" panose="02020609040205080304" pitchFamily="17" charset="-128"/>
              </a:rPr>
              <a:t>もんじゅ訴訟</a:t>
            </a:r>
            <a:r>
              <a:rPr lang="ja-JP" altLang="en-US" sz="1800" dirty="0" smtClean="0">
                <a:latin typeface="ＭＳ 明朝" panose="02020609040205080304" pitchFamily="17" charset="-128"/>
                <a:ea typeface="ＭＳ 明朝" panose="02020609040205080304" pitchFamily="17" charset="-128"/>
              </a:rPr>
              <a:t>（差し戻し控訴審）</a:t>
            </a:r>
            <a:r>
              <a:rPr lang="ja-JP" altLang="en-US" sz="2400" dirty="0" smtClean="0">
                <a:latin typeface="ＭＳ 明朝" panose="02020609040205080304" pitchFamily="17" charset="-128"/>
                <a:ea typeface="ＭＳ 明朝" panose="02020609040205080304" pitchFamily="17" charset="-128"/>
              </a:rPr>
              <a:t>で</a:t>
            </a:r>
            <a:r>
              <a:rPr lang="ja-JP" altLang="en-US" sz="2400" dirty="0">
                <a:latin typeface="ＭＳ 明朝" panose="02020609040205080304" pitchFamily="17" charset="-128"/>
                <a:ea typeface="ＭＳ 明朝" panose="02020609040205080304" pitchFamily="17" charset="-128"/>
              </a:rPr>
              <a:t>住民側が逆転</a:t>
            </a:r>
            <a:r>
              <a:rPr lang="ja-JP" altLang="en-US" sz="2400" dirty="0" smtClean="0">
                <a:latin typeface="ＭＳ 明朝" panose="02020609040205080304" pitchFamily="17" charset="-128"/>
                <a:ea typeface="ＭＳ 明朝" panose="02020609040205080304" pitchFamily="17" charset="-128"/>
              </a:rPr>
              <a:t>勝訴</a:t>
            </a:r>
            <a:r>
              <a:rPr lang="ja-JP" altLang="en-US" sz="2400" dirty="0">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solidFill>
                  <a:srgbClr val="FF0000"/>
                </a:solidFill>
                <a:latin typeface="ＭＳ 明朝" panose="02020609040205080304" pitchFamily="17" charset="-128"/>
                <a:ea typeface="ＭＳ 明朝" panose="02020609040205080304" pitchFamily="17" charset="-128"/>
              </a:rPr>
              <a:t>★</a:t>
            </a:r>
            <a:r>
              <a:rPr lang="ja-JP" altLang="en-US" sz="2400" dirty="0" smtClean="0">
                <a:latin typeface="ＭＳ ゴシック" panose="020B0609070205080204" pitchFamily="49" charset="-128"/>
                <a:ea typeface="ＭＳ ゴシック" panose="020B0609070205080204" pitchFamily="49" charset="-128"/>
              </a:rPr>
              <a:t>初</a:t>
            </a:r>
            <a:r>
              <a:rPr lang="ja-JP" altLang="en-US" sz="2400" dirty="0">
                <a:latin typeface="ＭＳ ゴシック" panose="020B0609070205080204" pitchFamily="49" charset="-128"/>
                <a:ea typeface="ＭＳ ゴシック" panose="020B0609070205080204" pitchFamily="49" charset="-128"/>
              </a:rPr>
              <a:t>の設置許可無効</a:t>
            </a:r>
            <a:r>
              <a:rPr lang="ja-JP" altLang="en-US" sz="2400" dirty="0" smtClean="0">
                <a:latin typeface="ＭＳ ゴシック" panose="020B0609070205080204" pitchFamily="49" charset="-128"/>
                <a:ea typeface="ＭＳ ゴシック" panose="020B0609070205080204" pitchFamily="49" charset="-128"/>
              </a:rPr>
              <a:t>判決</a:t>
            </a:r>
            <a:r>
              <a:rPr lang="ja-JP" altLang="en-US" sz="2400" dirty="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2004/11…</a:t>
            </a:r>
            <a:r>
              <a:rPr lang="ja-JP" altLang="en-US" sz="2400" dirty="0">
                <a:latin typeface="ＭＳ 明朝" panose="02020609040205080304" pitchFamily="17" charset="-128"/>
                <a:ea typeface="ＭＳ 明朝" panose="02020609040205080304" pitchFamily="17" charset="-128"/>
              </a:rPr>
              <a:t>東海第２原発</a:t>
            </a:r>
            <a:r>
              <a:rPr lang="ja-JP" altLang="en-US" sz="2400" dirty="0" smtClean="0">
                <a:latin typeface="ＭＳ 明朝" panose="02020609040205080304" pitchFamily="17" charset="-128"/>
                <a:ea typeface="ＭＳ 明朝" panose="02020609040205080304" pitchFamily="17" charset="-128"/>
              </a:rPr>
              <a:t>訴訟、</a:t>
            </a:r>
            <a:r>
              <a:rPr lang="ja-JP" altLang="en-US" sz="2400" dirty="0">
                <a:latin typeface="ＭＳ 明朝" panose="02020609040205080304" pitchFamily="17" charset="-128"/>
                <a:ea typeface="ＭＳ 明朝" panose="02020609040205080304" pitchFamily="17" charset="-128"/>
              </a:rPr>
              <a:t>最高裁での住民側</a:t>
            </a:r>
            <a:r>
              <a:rPr lang="ja-JP" altLang="en-US" sz="2400" dirty="0" smtClean="0">
                <a:latin typeface="ＭＳ 明朝" panose="02020609040205080304" pitchFamily="17" charset="-128"/>
                <a:ea typeface="ＭＳ 明朝" panose="02020609040205080304" pitchFamily="17" charset="-128"/>
              </a:rPr>
              <a:t>敗訴が確定。</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solidFill>
                  <a:srgbClr val="FF0000"/>
                </a:solidFill>
                <a:latin typeface="ＭＳ 明朝" panose="02020609040205080304" pitchFamily="17" charset="-128"/>
                <a:ea typeface="ＭＳ 明朝" panose="02020609040205080304" pitchFamily="17" charset="-128"/>
              </a:rPr>
              <a:t>★</a:t>
            </a:r>
            <a:r>
              <a:rPr lang="en-US" altLang="ja-JP" sz="2400" dirty="0" smtClean="0">
                <a:latin typeface="ＭＳ ゴシック" panose="020B0609070205080204" pitchFamily="49" charset="-128"/>
                <a:ea typeface="ＭＳ ゴシック" panose="020B0609070205080204" pitchFamily="49" charset="-128"/>
              </a:rPr>
              <a:t>1973/10</a:t>
            </a:r>
            <a:r>
              <a:rPr lang="ja-JP" altLang="en-US" sz="2400" dirty="0" smtClean="0">
                <a:latin typeface="ＭＳ ゴシック" panose="020B0609070205080204" pitchFamily="49" charset="-128"/>
                <a:ea typeface="ＭＳ ゴシック" panose="020B0609070205080204" pitchFamily="49" charset="-128"/>
              </a:rPr>
              <a:t>の提訴から</a:t>
            </a:r>
            <a:r>
              <a:rPr lang="en-US" altLang="ja-JP" sz="2400" dirty="0" smtClean="0">
                <a:latin typeface="ＭＳ ゴシック" panose="020B0609070205080204" pitchFamily="49" charset="-128"/>
                <a:ea typeface="ＭＳ ゴシック" panose="020B0609070205080204" pitchFamily="49" charset="-128"/>
              </a:rPr>
              <a:t>31</a:t>
            </a:r>
            <a:r>
              <a:rPr lang="ja-JP" altLang="en-US" sz="2400" dirty="0" smtClean="0">
                <a:latin typeface="ＭＳ ゴシック" panose="020B0609070205080204" pitchFamily="49" charset="-128"/>
                <a:ea typeface="ＭＳ ゴシック" panose="020B0609070205080204" pitchFamily="49" charset="-128"/>
              </a:rPr>
              <a:t>年</a:t>
            </a:r>
            <a:r>
              <a:rPr lang="en-US" altLang="ja-JP" sz="2400" dirty="0" smtClean="0">
                <a:latin typeface="ＭＳ ゴシック" panose="020B0609070205080204" pitchFamily="49" charset="-128"/>
                <a:ea typeface="ＭＳ ゴシック" panose="020B0609070205080204" pitchFamily="49" charset="-128"/>
              </a:rPr>
              <a:t>1</a:t>
            </a:r>
            <a:r>
              <a:rPr lang="ja-JP" altLang="en-US" sz="2400" dirty="0" smtClean="0">
                <a:latin typeface="ＭＳ ゴシック" panose="020B0609070205080204" pitchFamily="49" charset="-128"/>
                <a:ea typeface="ＭＳ ゴシック" panose="020B0609070205080204" pitchFamily="49" charset="-128"/>
              </a:rPr>
              <a:t>か月の審理、最長記録</a:t>
            </a:r>
            <a:r>
              <a:rPr lang="ja-JP" altLang="en-US" sz="2400" dirty="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2005/ 5…</a:t>
            </a:r>
            <a:r>
              <a:rPr lang="ja-JP" altLang="en-US" sz="2400" dirty="0" smtClean="0">
                <a:latin typeface="ＭＳ 明朝" panose="02020609040205080304" pitchFamily="17" charset="-128"/>
                <a:ea typeface="ＭＳ 明朝" panose="02020609040205080304" pitchFamily="17" charset="-128"/>
              </a:rPr>
              <a:t>もんじゅ訴訟</a:t>
            </a:r>
            <a:r>
              <a:rPr lang="ja-JP" altLang="en-US" sz="1800" dirty="0" smtClean="0">
                <a:latin typeface="ＭＳ 明朝" panose="02020609040205080304" pitchFamily="17" charset="-128"/>
                <a:ea typeface="ＭＳ 明朝" panose="02020609040205080304" pitchFamily="17" charset="-128"/>
              </a:rPr>
              <a:t>（差し戻し上告審）</a:t>
            </a:r>
            <a:r>
              <a:rPr lang="ja-JP" altLang="en-US" sz="2400" dirty="0" smtClean="0">
                <a:latin typeface="ＭＳ 明朝" panose="02020609040205080304" pitchFamily="17" charset="-128"/>
                <a:ea typeface="ＭＳ 明朝" panose="02020609040205080304" pitchFamily="17" charset="-128"/>
              </a:rPr>
              <a:t>で</a:t>
            </a:r>
            <a:r>
              <a:rPr lang="ja-JP" altLang="en-US" sz="2400" dirty="0">
                <a:latin typeface="ＭＳ 明朝" panose="02020609040205080304" pitchFamily="17" charset="-128"/>
                <a:ea typeface="ＭＳ 明朝" panose="02020609040205080304" pitchFamily="17" charset="-128"/>
              </a:rPr>
              <a:t>住民側の逆転敗訴が</a:t>
            </a:r>
            <a:r>
              <a:rPr lang="ja-JP" altLang="en-US" sz="2400" dirty="0" smtClean="0">
                <a:latin typeface="ＭＳ 明朝" panose="02020609040205080304" pitchFamily="17" charset="-128"/>
                <a:ea typeface="ＭＳ 明朝" panose="02020609040205080304" pitchFamily="17" charset="-128"/>
              </a:rPr>
              <a:t>確定</a:t>
            </a:r>
            <a:r>
              <a:rPr lang="ja-JP" altLang="en-US" sz="2400" dirty="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lvl="0">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2006/ 3…</a:t>
            </a:r>
            <a:r>
              <a:rPr lang="ja-JP" altLang="en-US" sz="2400" dirty="0" smtClean="0">
                <a:latin typeface="ＭＳ 明朝" panose="02020609040205080304" pitchFamily="17" charset="-128"/>
                <a:ea typeface="ＭＳ 明朝" panose="02020609040205080304" pitchFamily="17" charset="-128"/>
              </a:rPr>
              <a:t>石川・志賀原発２号機訴訟の１審で住民側が勝訴。</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solidFill>
                  <a:srgbClr val="FF0000"/>
                </a:solidFill>
                <a:latin typeface="ＭＳ 明朝" panose="02020609040205080304" pitchFamily="17" charset="-128"/>
                <a:ea typeface="ＭＳ 明朝" panose="02020609040205080304" pitchFamily="17" charset="-128"/>
              </a:rPr>
              <a:t>★</a:t>
            </a:r>
            <a:r>
              <a:rPr lang="ja-JP" altLang="en-US" sz="2400" dirty="0" smtClean="0">
                <a:latin typeface="ＭＳ ゴシック" panose="020B0609070205080204" pitchFamily="49" charset="-128"/>
                <a:ea typeface="ＭＳ ゴシック" panose="020B0609070205080204" pitchFamily="49" charset="-128"/>
              </a:rPr>
              <a:t>初の運転差し止め命令</a:t>
            </a:r>
            <a:r>
              <a:rPr lang="ja-JP" altLang="en-US" sz="2400" dirty="0">
                <a:latin typeface="ＭＳ 明朝" panose="02020609040205080304" pitchFamily="17" charset="-128"/>
                <a:ea typeface="ＭＳ 明朝" panose="02020609040205080304" pitchFamily="17" charset="-128"/>
              </a:rPr>
              <a:t>。</a:t>
            </a:r>
            <a:endParaRPr lang="en-US" altLang="ja-JP" sz="2400" dirty="0" smtClean="0">
              <a:latin typeface="ＭＳ 明朝" panose="02020609040205080304" pitchFamily="17" charset="-128"/>
              <a:ea typeface="ＭＳ 明朝" panose="02020609040205080304" pitchFamily="17" charset="-128"/>
            </a:endParaRPr>
          </a:p>
          <a:p>
            <a:pPr lvl="0">
              <a:buClr>
                <a:srgbClr val="0070C0"/>
              </a:buClr>
              <a:buSzPct val="80000"/>
              <a:buFont typeface="Wingdings" panose="05000000000000000000" pitchFamily="2" charset="2"/>
              <a:buChar char="l"/>
            </a:pPr>
            <a:r>
              <a:rPr lang="en-US" altLang="ja-JP" sz="2400" dirty="0" smtClean="0">
                <a:latin typeface="ＭＳ 明朝" panose="02020609040205080304" pitchFamily="17" charset="-128"/>
                <a:ea typeface="ＭＳ 明朝" panose="02020609040205080304" pitchFamily="17" charset="-128"/>
              </a:rPr>
              <a:t>2011/ 3…</a:t>
            </a:r>
            <a:r>
              <a:rPr lang="ja-JP" altLang="en-US" sz="2400" dirty="0" smtClean="0">
                <a:latin typeface="ＭＳ 明朝" panose="02020609040205080304" pitchFamily="17" charset="-128"/>
                <a:ea typeface="ＭＳ 明朝" panose="02020609040205080304" pitchFamily="17" charset="-128"/>
              </a:rPr>
              <a:t>東日本</a:t>
            </a:r>
            <a:r>
              <a:rPr lang="ja-JP" altLang="en-US" sz="2400" dirty="0">
                <a:latin typeface="ＭＳ 明朝" panose="02020609040205080304" pitchFamily="17" charset="-128"/>
                <a:ea typeface="ＭＳ 明朝" panose="02020609040205080304" pitchFamily="17" charset="-128"/>
              </a:rPr>
              <a:t>大震災が</a:t>
            </a:r>
            <a:r>
              <a:rPr lang="ja-JP" altLang="en-US" sz="2400" dirty="0" smtClean="0">
                <a:latin typeface="ＭＳ 明朝" panose="02020609040205080304" pitchFamily="17" charset="-128"/>
                <a:ea typeface="ＭＳ 明朝" panose="02020609040205080304" pitchFamily="17" charset="-128"/>
              </a:rPr>
              <a:t>発生。福島</a:t>
            </a:r>
            <a:r>
              <a:rPr lang="ja-JP" altLang="en-US" sz="2400" dirty="0">
                <a:latin typeface="ＭＳ 明朝" panose="02020609040205080304" pitchFamily="17" charset="-128"/>
                <a:ea typeface="ＭＳ 明朝" panose="02020609040205080304" pitchFamily="17" charset="-128"/>
              </a:rPr>
              <a:t>第１</a:t>
            </a:r>
            <a:r>
              <a:rPr lang="ja-JP" altLang="en-US" sz="2400" dirty="0" smtClean="0">
                <a:latin typeface="ＭＳ 明朝" panose="02020609040205080304" pitchFamily="17" charset="-128"/>
                <a:ea typeface="ＭＳ 明朝" panose="02020609040205080304" pitchFamily="17" charset="-128"/>
              </a:rPr>
              <a:t>原発で過酷事故。</a:t>
            </a:r>
            <a:endParaRPr lang="ja-JP" altLang="en-US" sz="2400" dirty="0">
              <a:latin typeface="ＭＳ 明朝" panose="02020609040205080304" pitchFamily="17" charset="-128"/>
              <a:ea typeface="ＭＳ 明朝" panose="02020609040205080304" pitchFamily="17" charset="-128"/>
            </a:endParaRPr>
          </a:p>
          <a:p>
            <a:pPr marL="0" indent="0" algn="l">
              <a:buNone/>
            </a:pPr>
            <a:r>
              <a:rPr lang="ja-JP" altLang="en-US" sz="2400" dirty="0" smtClean="0">
                <a:latin typeface="ＭＳ 明朝" panose="02020609040205080304" pitchFamily="17" charset="-128"/>
                <a:ea typeface="ＭＳ 明朝" panose="02020609040205080304" pitchFamily="17" charset="-128"/>
              </a:rPr>
              <a:t>　</a:t>
            </a:r>
            <a:endParaRPr lang="en-US" sz="2400" dirty="0">
              <a:latin typeface="ＭＳ 明朝" panose="02020609040205080304" pitchFamily="17" charset="-128"/>
              <a:ea typeface="ＭＳ 明朝" panose="02020609040205080304" pitchFamily="17" charset="-128"/>
            </a:endParaRPr>
          </a:p>
        </p:txBody>
      </p:sp>
      <p:sp>
        <p:nvSpPr>
          <p:cNvPr id="3" name="正方形/長方形 2"/>
          <p:cNvSpPr/>
          <p:nvPr/>
        </p:nvSpPr>
        <p:spPr>
          <a:xfrm>
            <a:off x="7135180" y="7124141"/>
            <a:ext cx="3071675" cy="338554"/>
          </a:xfrm>
          <a:prstGeom prst="rect">
            <a:avLst/>
          </a:prstGeom>
        </p:spPr>
        <p:txBody>
          <a:bodyPr wrap="none">
            <a:spAutoFit/>
          </a:bodyPr>
          <a:lstStyle/>
          <a:p>
            <a:pPr lvl="0"/>
            <a:r>
              <a:rPr kumimoji="1" lang="en-US" altLang="ja-JP" sz="1600" dirty="0"/>
              <a:t>【</a:t>
            </a:r>
            <a:r>
              <a:rPr kumimoji="1" lang="en-US" altLang="ja-JP" sz="1600" dirty="0" smtClean="0"/>
              <a:t>No.</a:t>
            </a:r>
            <a:fld id="{7CFF728F-FF70-47A4-B76D-690C91258059}" type="slidenum">
              <a:rPr kumimoji="1" lang="en-US" altLang="ja-JP" sz="1600" smtClean="0"/>
              <a:t>5</a:t>
            </a:fld>
            <a:r>
              <a:rPr kumimoji="1" lang="ja-JP" altLang="en-US" sz="1600" dirty="0" smtClean="0"/>
              <a:t>  </a:t>
            </a:r>
            <a:r>
              <a:rPr kumimoji="1" lang="en-US" altLang="ja-JP" sz="1600" dirty="0"/>
              <a:t>[1] </a:t>
            </a:r>
            <a:r>
              <a:rPr kumimoji="1" lang="ja-JP" altLang="en-US" sz="1600" dirty="0"/>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980293769"/>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161365" y="301625"/>
            <a:ext cx="9813060" cy="1262063"/>
          </a:xfrm>
          <a:prstGeom prst="rect">
            <a:avLst/>
          </a:prstGeom>
          <a:noFill/>
          <a:ln>
            <a:noFill/>
          </a:ln>
        </p:spPr>
        <p:txBody>
          <a:bodyPr lIns="0" tIns="28200" rIns="0" bIns="0" anchor="ctr" anchorCtr="0">
            <a:noAutofit/>
          </a:bodyPr>
          <a:lstStyle/>
          <a:p>
            <a:pPr algn="ctr">
              <a:buClr>
                <a:srgbClr val="3333FF"/>
              </a:buClr>
              <a:buSzPct val="25000"/>
            </a:pPr>
            <a:r>
              <a:rPr lang="ja-JP" altLang="en-US" sz="4400" dirty="0" smtClean="0">
                <a:solidFill>
                  <a:srgbClr val="3333FF"/>
                </a:solidFill>
              </a:rPr>
              <a:t>現在の脱原発訴訟</a:t>
            </a:r>
            <a:endParaRPr lang="en-US" sz="4400" dirty="0">
              <a:solidFill>
                <a:srgbClr val="3333FF"/>
              </a:solidFill>
            </a:endParaRPr>
          </a:p>
        </p:txBody>
      </p:sp>
      <p:sp>
        <p:nvSpPr>
          <p:cNvPr id="24" name="Shape 24"/>
          <p:cNvSpPr txBox="1">
            <a:spLocks noGrp="1"/>
          </p:cNvSpPr>
          <p:nvPr>
            <p:ph type="body" idx="4294967295"/>
          </p:nvPr>
        </p:nvSpPr>
        <p:spPr>
          <a:xfrm>
            <a:off x="161365" y="1563688"/>
            <a:ext cx="9688511" cy="5781040"/>
          </a:xfrm>
          <a:prstGeom prst="rect">
            <a:avLst/>
          </a:prstGeom>
          <a:noFill/>
          <a:ln>
            <a:noFill/>
          </a:ln>
        </p:spPr>
        <p:txBody>
          <a:bodyPr lIns="0" tIns="28200" rIns="0" bIns="0" anchor="t" anchorCtr="0">
            <a:noAutofit/>
          </a:bodyPr>
          <a:lstStyle/>
          <a:p>
            <a:pPr algn="l">
              <a:lnSpc>
                <a:spcPts val="2000"/>
              </a:lnSpc>
              <a:buClr>
                <a:srgbClr val="0070C0"/>
              </a:buClr>
              <a:buSzPct val="80000"/>
              <a:buFont typeface="Wingdings" panose="05000000000000000000" pitchFamily="2" charset="2"/>
              <a:buChar char="l"/>
            </a:pPr>
            <a:r>
              <a:rPr lang="ja-JP" altLang="en-US" sz="2400" dirty="0" smtClean="0">
                <a:latin typeface="ＭＳ ゴシック" panose="020B0609070205080204" pitchFamily="49" charset="-128"/>
                <a:ea typeface="ＭＳ ゴシック" panose="020B0609070205080204" pitchFamily="49" charset="-128"/>
              </a:rPr>
              <a:t>脱原発</a:t>
            </a:r>
            <a:r>
              <a:rPr lang="ja-JP" altLang="en-US" sz="2400" dirty="0">
                <a:latin typeface="ＭＳ ゴシック" panose="020B0609070205080204" pitchFamily="49" charset="-128"/>
                <a:ea typeface="ＭＳ ゴシック" panose="020B0609070205080204" pitchFamily="49" charset="-128"/>
              </a:rPr>
              <a:t>弁護団全国連絡会</a:t>
            </a:r>
            <a:r>
              <a:rPr lang="en-US" altLang="ja-JP" sz="2000" dirty="0">
                <a:latin typeface="ＭＳ 明朝" panose="02020609040205080304" pitchFamily="17" charset="-128"/>
                <a:ea typeface="ＭＳ 明朝" panose="02020609040205080304" pitchFamily="17" charset="-128"/>
              </a:rPr>
              <a:t>…2011</a:t>
            </a:r>
            <a:r>
              <a:rPr lang="ja-JP" altLang="en-US" sz="2000" dirty="0">
                <a:latin typeface="ＭＳ 明朝" panose="02020609040205080304" pitchFamily="17" charset="-128"/>
                <a:ea typeface="ＭＳ 明朝" panose="02020609040205080304" pitchFamily="17" charset="-128"/>
              </a:rPr>
              <a:t>年</a:t>
            </a:r>
            <a:r>
              <a:rPr lang="en-US" altLang="ja-JP" sz="2000" dirty="0">
                <a:latin typeface="ＭＳ 明朝" panose="02020609040205080304" pitchFamily="17" charset="-128"/>
                <a:ea typeface="ＭＳ 明朝" panose="02020609040205080304" pitchFamily="17" charset="-128"/>
              </a:rPr>
              <a:t>7</a:t>
            </a:r>
            <a:r>
              <a:rPr lang="ja-JP" altLang="en-US" sz="2000" dirty="0">
                <a:latin typeface="ＭＳ 明朝" panose="02020609040205080304" pitchFamily="17" charset="-128"/>
                <a:ea typeface="ＭＳ 明朝" panose="02020609040205080304" pitchFamily="17" charset="-128"/>
              </a:rPr>
              <a:t>月に結成</a:t>
            </a:r>
            <a:r>
              <a:rPr lang="ja-JP" altLang="en-US" sz="2000" dirty="0" smtClean="0">
                <a:latin typeface="ＭＳ 明朝" panose="02020609040205080304" pitchFamily="17" charset="-128"/>
                <a:ea typeface="ＭＳ 明朝" panose="02020609040205080304" pitchFamily="17" charset="-128"/>
              </a:rPr>
              <a:t>。</a:t>
            </a:r>
            <a:r>
              <a:rPr lang="en-US" altLang="ja-JP" sz="2000" dirty="0" smtClean="0">
                <a:latin typeface="ＭＳ 明朝" panose="02020609040205080304" pitchFamily="17" charset="-128"/>
                <a:ea typeface="ＭＳ 明朝" panose="02020609040205080304" pitchFamily="17" charset="-128"/>
              </a:rPr>
              <a:t/>
            </a:r>
            <a:br>
              <a:rPr lang="en-US" altLang="ja-JP" sz="2000" dirty="0" smtClean="0">
                <a:latin typeface="ＭＳ 明朝" panose="02020609040205080304" pitchFamily="17" charset="-128"/>
                <a:ea typeface="ＭＳ 明朝" panose="02020609040205080304" pitchFamily="17" charset="-128"/>
              </a:rPr>
            </a:br>
            <a:r>
              <a:rPr lang="en-US" altLang="ja-JP" sz="2000" dirty="0">
                <a:latin typeface="ＭＳ 明朝" panose="02020609040205080304" pitchFamily="17" charset="-128"/>
                <a:ea typeface="ＭＳ 明朝" panose="02020609040205080304" pitchFamily="17" charset="-128"/>
              </a:rPr>
              <a:t/>
            </a:r>
            <a:br>
              <a:rPr lang="en-US" altLang="ja-JP" sz="2000" dirty="0">
                <a:latin typeface="ＭＳ 明朝" panose="02020609040205080304" pitchFamily="17" charset="-128"/>
                <a:ea typeface="ＭＳ 明朝" panose="02020609040205080304" pitchFamily="17" charset="-128"/>
              </a:rPr>
            </a:br>
            <a:r>
              <a:rPr lang="ja-JP" altLang="en-US" sz="2000" dirty="0">
                <a:latin typeface="ＭＳ 明朝" panose="02020609040205080304" pitchFamily="17" charset="-128"/>
                <a:ea typeface="ＭＳ 明朝" panose="02020609040205080304" pitchFamily="17" charset="-128"/>
              </a:rPr>
              <a:t>脱原発訴訟の</a:t>
            </a:r>
            <a:r>
              <a:rPr lang="en-US" altLang="ja-JP" sz="2000" dirty="0">
                <a:latin typeface="ＭＳ 明朝" panose="02020609040205080304" pitchFamily="17" charset="-128"/>
                <a:ea typeface="ＭＳ 明朝" panose="02020609040205080304" pitchFamily="17" charset="-128"/>
              </a:rPr>
              <a:t>30</a:t>
            </a:r>
            <a:r>
              <a:rPr lang="ja-JP" altLang="en-US" sz="2000" dirty="0">
                <a:latin typeface="ＭＳ 明朝" panose="02020609040205080304" pitchFamily="17" charset="-128"/>
                <a:ea typeface="ＭＳ 明朝" panose="02020609040205080304" pitchFamily="17" charset="-128"/>
              </a:rPr>
              <a:t>近くの弁護団、被害者訴訟の</a:t>
            </a:r>
            <a:r>
              <a:rPr lang="en-US" altLang="ja-JP" sz="2000" dirty="0">
                <a:latin typeface="ＭＳ 明朝" panose="02020609040205080304" pitchFamily="17" charset="-128"/>
                <a:ea typeface="ＭＳ 明朝" panose="02020609040205080304" pitchFamily="17" charset="-128"/>
              </a:rPr>
              <a:t>19</a:t>
            </a:r>
            <a:r>
              <a:rPr lang="ja-JP" altLang="en-US" sz="2000" dirty="0">
                <a:latin typeface="ＭＳ 明朝" panose="02020609040205080304" pitchFamily="17" charset="-128"/>
                <a:ea typeface="ＭＳ 明朝" panose="02020609040205080304" pitchFamily="17" charset="-128"/>
              </a:rPr>
              <a:t>弁護団など</a:t>
            </a:r>
            <a:r>
              <a:rPr lang="ja-JP" altLang="en-US" sz="2000" dirty="0" smtClean="0">
                <a:latin typeface="ＭＳ 明朝" panose="02020609040205080304" pitchFamily="17" charset="-128"/>
                <a:ea typeface="ＭＳ 明朝" panose="02020609040205080304" pitchFamily="17" charset="-128"/>
              </a:rPr>
              <a:t>。</a:t>
            </a:r>
            <a:endParaRPr lang="en-US" altLang="ja-JP" sz="2000" dirty="0" smtClean="0">
              <a:latin typeface="ＭＳ 明朝" panose="02020609040205080304" pitchFamily="17" charset="-128"/>
              <a:ea typeface="ＭＳ 明朝" panose="02020609040205080304" pitchFamily="17" charset="-128"/>
            </a:endParaRPr>
          </a:p>
          <a:p>
            <a:pPr algn="l">
              <a:lnSpc>
                <a:spcPts val="1600"/>
              </a:lnSpc>
              <a:buClr>
                <a:srgbClr val="0070C0"/>
              </a:buClr>
              <a:buSzPct val="80000"/>
              <a:buFont typeface="Wingdings" panose="05000000000000000000" pitchFamily="2" charset="2"/>
              <a:buChar char="l"/>
            </a:pPr>
            <a:endParaRPr lang="en-US" altLang="ja-JP" sz="2000" dirty="0" smtClean="0">
              <a:latin typeface="ＭＳ 明朝" panose="02020609040205080304" pitchFamily="17" charset="-128"/>
              <a:ea typeface="ＭＳ 明朝" panose="02020609040205080304" pitchFamily="17" charset="-128"/>
            </a:endParaRPr>
          </a:p>
          <a:p>
            <a:pPr algn="l">
              <a:lnSpc>
                <a:spcPts val="2400"/>
              </a:lnSpc>
              <a:buClr>
                <a:srgbClr val="0070C0"/>
              </a:buClr>
              <a:buSzPct val="80000"/>
              <a:buFont typeface="Wingdings" panose="05000000000000000000" pitchFamily="2" charset="2"/>
              <a:buChar char="l"/>
            </a:pPr>
            <a:r>
              <a:rPr lang="ja-JP" altLang="en-US" sz="2400" dirty="0">
                <a:latin typeface="ＭＳ ゴシック" panose="020B0609070205080204" pitchFamily="49" charset="-128"/>
                <a:ea typeface="ＭＳ ゴシック" panose="020B0609070205080204" pitchFamily="49" charset="-128"/>
              </a:rPr>
              <a:t>脱原発原告団全国連絡会</a:t>
            </a:r>
            <a:r>
              <a:rPr lang="en-US" altLang="ja-JP" sz="2000" dirty="0">
                <a:latin typeface="ＭＳ 明朝" panose="02020609040205080304" pitchFamily="17" charset="-128"/>
                <a:ea typeface="ＭＳ 明朝" panose="02020609040205080304" pitchFamily="17" charset="-128"/>
              </a:rPr>
              <a:t>…2014</a:t>
            </a:r>
            <a:r>
              <a:rPr lang="ja-JP" altLang="en-US" sz="2000" dirty="0">
                <a:latin typeface="ＭＳ 明朝" panose="02020609040205080304" pitchFamily="17" charset="-128"/>
                <a:ea typeface="ＭＳ 明朝" panose="02020609040205080304" pitchFamily="17" charset="-128"/>
              </a:rPr>
              <a:t>年</a:t>
            </a:r>
            <a:r>
              <a:rPr lang="en-US" altLang="ja-JP" sz="2000" dirty="0">
                <a:latin typeface="ＭＳ 明朝" panose="02020609040205080304" pitchFamily="17" charset="-128"/>
                <a:ea typeface="ＭＳ 明朝" panose="02020609040205080304" pitchFamily="17" charset="-128"/>
              </a:rPr>
              <a:t>9</a:t>
            </a:r>
            <a:r>
              <a:rPr lang="ja-JP" altLang="en-US" sz="2000" dirty="0">
                <a:latin typeface="ＭＳ 明朝" panose="02020609040205080304" pitchFamily="17" charset="-128"/>
                <a:ea typeface="ＭＳ 明朝" panose="02020609040205080304" pitchFamily="17" charset="-128"/>
              </a:rPr>
              <a:t>月に結成</a:t>
            </a:r>
            <a:r>
              <a:rPr lang="ja-JP" altLang="en-US" sz="2000" dirty="0" smtClean="0">
                <a:latin typeface="ＭＳ 明朝" panose="02020609040205080304" pitchFamily="17" charset="-128"/>
                <a:ea typeface="ＭＳ 明朝" panose="02020609040205080304" pitchFamily="17" charset="-128"/>
              </a:rPr>
              <a:t>。</a:t>
            </a:r>
            <a:r>
              <a:rPr lang="en-US" altLang="ja-JP" sz="2000" dirty="0" smtClean="0">
                <a:latin typeface="ＭＳ 明朝" panose="02020609040205080304" pitchFamily="17" charset="-128"/>
                <a:ea typeface="ＭＳ 明朝" panose="02020609040205080304" pitchFamily="17" charset="-128"/>
              </a:rPr>
              <a:t/>
            </a:r>
            <a:br>
              <a:rPr lang="en-US" altLang="ja-JP" sz="2000" dirty="0" smtClean="0">
                <a:latin typeface="ＭＳ 明朝" panose="02020609040205080304" pitchFamily="17" charset="-128"/>
                <a:ea typeface="ＭＳ 明朝" panose="02020609040205080304" pitchFamily="17" charset="-128"/>
              </a:rPr>
            </a:br>
            <a:r>
              <a:rPr lang="ja-JP" altLang="en-US" sz="2000" dirty="0" smtClean="0">
                <a:latin typeface="ＭＳ 明朝" panose="02020609040205080304" pitchFamily="17" charset="-128"/>
                <a:ea typeface="ＭＳ 明朝" panose="02020609040205080304" pitchFamily="17" charset="-128"/>
              </a:rPr>
              <a:t>　</a:t>
            </a:r>
            <a:r>
              <a:rPr lang="en-US" altLang="ja-JP" sz="2000" dirty="0">
                <a:latin typeface="ＭＳ 明朝" panose="02020609040205080304" pitchFamily="17" charset="-128"/>
                <a:ea typeface="ＭＳ 明朝" panose="02020609040205080304" pitchFamily="17" charset="-128"/>
              </a:rPr>
              <a:t/>
            </a:r>
            <a:br>
              <a:rPr lang="en-US" altLang="ja-JP" sz="2000" dirty="0">
                <a:latin typeface="ＭＳ 明朝" panose="02020609040205080304" pitchFamily="17" charset="-128"/>
                <a:ea typeface="ＭＳ 明朝" panose="02020609040205080304" pitchFamily="17" charset="-128"/>
              </a:rPr>
            </a:br>
            <a:r>
              <a:rPr lang="ja-JP" altLang="en-US" sz="2000" dirty="0">
                <a:latin typeface="ＭＳ ゴシック" panose="020B0609070205080204" pitchFamily="49" charset="-128"/>
                <a:ea typeface="ＭＳ ゴシック" panose="020B0609070205080204" pitchFamily="49" charset="-128"/>
              </a:rPr>
              <a:t>①</a:t>
            </a:r>
            <a:r>
              <a:rPr lang="ja-JP" altLang="en-US" sz="2000" dirty="0">
                <a:latin typeface="ＭＳ 明朝" panose="02020609040205080304" pitchFamily="17" charset="-128"/>
                <a:ea typeface="ＭＳ 明朝" panose="02020609040205080304" pitchFamily="17" charset="-128"/>
              </a:rPr>
              <a:t>泊原発の廃炉をめざす会、</a:t>
            </a:r>
            <a:r>
              <a:rPr lang="ja-JP" altLang="en-US" sz="2000" dirty="0">
                <a:latin typeface="ＭＳ ゴシック" panose="020B0609070205080204" pitchFamily="49" charset="-128"/>
                <a:ea typeface="ＭＳ ゴシック" panose="020B0609070205080204" pitchFamily="49" charset="-128"/>
              </a:rPr>
              <a:t>②</a:t>
            </a:r>
            <a:r>
              <a:rPr lang="ja-JP" altLang="en-US" sz="2000" dirty="0">
                <a:latin typeface="ＭＳ 明朝" panose="02020609040205080304" pitchFamily="17" charset="-128"/>
                <a:ea typeface="ＭＳ 明朝" panose="02020609040205080304" pitchFamily="17" charset="-128"/>
              </a:rPr>
              <a:t>大間原発訴訟の会、</a:t>
            </a:r>
            <a:r>
              <a:rPr lang="ja-JP" altLang="en-US" sz="2000" dirty="0">
                <a:latin typeface="ＭＳ ゴシック" panose="020B0609070205080204" pitchFamily="49" charset="-128"/>
                <a:ea typeface="ＭＳ ゴシック" panose="020B0609070205080204" pitchFamily="49" charset="-128"/>
              </a:rPr>
              <a:t>③</a:t>
            </a:r>
            <a:r>
              <a:rPr lang="ja-JP" altLang="en-US" sz="2000" dirty="0">
                <a:latin typeface="ＭＳ 明朝" panose="02020609040205080304" pitchFamily="17" charset="-128"/>
                <a:ea typeface="ＭＳ 明朝" panose="02020609040205080304" pitchFamily="17" charset="-128"/>
              </a:rPr>
              <a:t>核燃サイクル阻止１万人訴訟原告団、</a:t>
            </a:r>
            <a:r>
              <a:rPr lang="ja-JP" altLang="en-US" sz="2000" dirty="0">
                <a:latin typeface="ＭＳ ゴシック" panose="020B0609070205080204" pitchFamily="49" charset="-128"/>
                <a:ea typeface="ＭＳ ゴシック" panose="020B0609070205080204" pitchFamily="49" charset="-128"/>
              </a:rPr>
              <a:t>④</a:t>
            </a:r>
            <a:r>
              <a:rPr lang="ja-JP" altLang="en-US" sz="2000" dirty="0">
                <a:latin typeface="ＭＳ 明朝" panose="02020609040205080304" pitchFamily="17" charset="-128"/>
                <a:ea typeface="ＭＳ 明朝" panose="02020609040205080304" pitchFamily="17" charset="-128"/>
              </a:rPr>
              <a:t>東海第２原発差止訴訟団、</a:t>
            </a:r>
            <a:r>
              <a:rPr lang="ja-JP" altLang="en-US" sz="2000" dirty="0">
                <a:latin typeface="ＭＳ ゴシック" panose="020B0609070205080204" pitchFamily="49" charset="-128"/>
                <a:ea typeface="ＭＳ ゴシック" panose="020B0609070205080204" pitchFamily="49" charset="-128"/>
              </a:rPr>
              <a:t>⑤</a:t>
            </a:r>
            <a:r>
              <a:rPr lang="ja-JP" altLang="en-US" sz="2000" dirty="0">
                <a:latin typeface="ＭＳ 明朝" panose="02020609040205080304" pitchFamily="17" charset="-128"/>
                <a:ea typeface="ＭＳ 明朝" panose="02020609040205080304" pitchFamily="17" charset="-128"/>
              </a:rPr>
              <a:t>浜岡原発とめます本訴の会</a:t>
            </a:r>
            <a:r>
              <a:rPr lang="ja-JP" altLang="en-US" sz="1600" dirty="0">
                <a:latin typeface="ＭＳ 明朝" panose="02020609040205080304" pitchFamily="17" charset="-128"/>
                <a:ea typeface="ＭＳ 明朝" panose="02020609040205080304" pitchFamily="17" charset="-128"/>
              </a:rPr>
              <a:t>（浜岡原発訴訟団）</a:t>
            </a:r>
            <a:r>
              <a:rPr lang="ja-JP" altLang="en-US" sz="2000" dirty="0">
                <a:latin typeface="ＭＳ 明朝" panose="02020609040205080304" pitchFamily="17" charset="-128"/>
                <a:ea typeface="ＭＳ 明朝" panose="02020609040205080304" pitchFamily="17" charset="-128"/>
              </a:rPr>
              <a:t>、</a:t>
            </a:r>
            <a:r>
              <a:rPr lang="ja-JP" altLang="en-US" sz="2000" dirty="0">
                <a:latin typeface="ＭＳ ゴシック" panose="020B0609070205080204" pitchFamily="49" charset="-128"/>
                <a:ea typeface="ＭＳ ゴシック" panose="020B0609070205080204" pitchFamily="49" charset="-128"/>
              </a:rPr>
              <a:t>⑥</a:t>
            </a:r>
            <a:r>
              <a:rPr lang="ja-JP" altLang="en-US" sz="2000" dirty="0">
                <a:latin typeface="ＭＳ 明朝" panose="02020609040205080304" pitchFamily="17" charset="-128"/>
                <a:ea typeface="ＭＳ 明朝" panose="02020609040205080304" pitchFamily="17" charset="-128"/>
              </a:rPr>
              <a:t>浜岡原発運転</a:t>
            </a:r>
            <a:r>
              <a:rPr lang="ja-JP" altLang="en-US" sz="2000" dirty="0" smtClean="0">
                <a:latin typeface="ＭＳ 明朝" panose="02020609040205080304" pitchFamily="17" charset="-128"/>
                <a:ea typeface="ＭＳ 明朝" panose="02020609040205080304" pitchFamily="17" charset="-128"/>
              </a:rPr>
              <a:t>終了・廃止</a:t>
            </a:r>
            <a:r>
              <a:rPr lang="ja-JP" altLang="en-US" sz="2000" dirty="0">
                <a:latin typeface="ＭＳ 明朝" panose="02020609040205080304" pitchFamily="17" charset="-128"/>
                <a:ea typeface="ＭＳ 明朝" panose="02020609040205080304" pitchFamily="17" charset="-128"/>
              </a:rPr>
              <a:t>等請求訴訟原告団、</a:t>
            </a:r>
            <a:r>
              <a:rPr lang="ja-JP" altLang="en-US" sz="2000" dirty="0">
                <a:latin typeface="ＭＳ ゴシック" panose="020B0609070205080204" pitchFamily="49" charset="-128"/>
                <a:ea typeface="ＭＳ ゴシック" panose="020B0609070205080204" pitchFamily="49" charset="-128"/>
              </a:rPr>
              <a:t>⑦</a:t>
            </a:r>
            <a:r>
              <a:rPr lang="ja-JP" altLang="en-US" sz="2000" dirty="0">
                <a:latin typeface="ＭＳ 明朝" panose="02020609040205080304" pitchFamily="17" charset="-128"/>
                <a:ea typeface="ＭＳ 明朝" panose="02020609040205080304" pitchFamily="17" charset="-128"/>
              </a:rPr>
              <a:t>浜岡原発永久停止裁判静岡県の会、</a:t>
            </a:r>
            <a:r>
              <a:rPr lang="ja-JP" altLang="en-US" sz="2000" dirty="0">
                <a:latin typeface="ＭＳ ゴシック" panose="020B0609070205080204" pitchFamily="49" charset="-128"/>
                <a:ea typeface="ＭＳ ゴシック" panose="020B0609070205080204" pitchFamily="49" charset="-128"/>
              </a:rPr>
              <a:t>⑧</a:t>
            </a:r>
            <a:r>
              <a:rPr lang="ja-JP" altLang="en-US" sz="2000" dirty="0" smtClean="0">
                <a:latin typeface="ＭＳ 明朝" panose="02020609040205080304" pitchFamily="17" charset="-128"/>
                <a:ea typeface="ＭＳ 明朝" panose="02020609040205080304" pitchFamily="17" charset="-128"/>
              </a:rPr>
              <a:t>東電・柏崎</a:t>
            </a:r>
            <a:r>
              <a:rPr lang="ja-JP" altLang="en-US" sz="2000" dirty="0">
                <a:latin typeface="ＭＳ 明朝" panose="02020609040205080304" pitchFamily="17" charset="-128"/>
                <a:ea typeface="ＭＳ 明朝" panose="02020609040205080304" pitchFamily="17" charset="-128"/>
              </a:rPr>
              <a:t>刈羽原発差止め市民の会、</a:t>
            </a:r>
            <a:r>
              <a:rPr lang="ja-JP" altLang="en-US" sz="2000" dirty="0">
                <a:latin typeface="ＭＳ ゴシック" panose="020B0609070205080204" pitchFamily="49" charset="-128"/>
                <a:ea typeface="ＭＳ ゴシック" panose="020B0609070205080204" pitchFamily="49" charset="-128"/>
              </a:rPr>
              <a:t>⑨</a:t>
            </a:r>
            <a:r>
              <a:rPr lang="ja-JP" altLang="en-US" sz="2000" dirty="0">
                <a:latin typeface="ＭＳ 明朝" panose="02020609040205080304" pitchFamily="17" charset="-128"/>
                <a:ea typeface="ＭＳ 明朝" panose="02020609040205080304" pitchFamily="17" charset="-128"/>
              </a:rPr>
              <a:t>志賀原発を廃炉に！訴訟原告団、</a:t>
            </a:r>
            <a:r>
              <a:rPr lang="ja-JP" altLang="en-US" sz="2000" dirty="0">
                <a:latin typeface="ＭＳ ゴシック" panose="020B0609070205080204" pitchFamily="49" charset="-128"/>
                <a:ea typeface="ＭＳ ゴシック" panose="020B0609070205080204" pitchFamily="49" charset="-128"/>
              </a:rPr>
              <a:t>⑩</a:t>
            </a:r>
            <a:r>
              <a:rPr lang="ja-JP" altLang="en-US" sz="2000" dirty="0">
                <a:latin typeface="ＭＳ 明朝" panose="02020609040205080304" pitchFamily="17" charset="-128"/>
                <a:ea typeface="ＭＳ 明朝" panose="02020609040205080304" pitchFamily="17" charset="-128"/>
              </a:rPr>
              <a:t>福井原発訴訟</a:t>
            </a:r>
            <a:r>
              <a:rPr lang="ja-JP" altLang="en-US" sz="1600" dirty="0">
                <a:latin typeface="ＭＳ 明朝" panose="02020609040205080304" pitchFamily="17" charset="-128"/>
                <a:ea typeface="ＭＳ 明朝" panose="02020609040205080304" pitchFamily="17" charset="-128"/>
              </a:rPr>
              <a:t>（滋賀）</a:t>
            </a:r>
            <a:r>
              <a:rPr lang="ja-JP" altLang="en-US" sz="2000" dirty="0">
                <a:latin typeface="ＭＳ 明朝" panose="02020609040205080304" pitchFamily="17" charset="-128"/>
                <a:ea typeface="ＭＳ 明朝" panose="02020609040205080304" pitchFamily="17" charset="-128"/>
              </a:rPr>
              <a:t>、</a:t>
            </a:r>
            <a:r>
              <a:rPr lang="ja-JP" altLang="en-US" sz="2000" dirty="0">
                <a:latin typeface="ＭＳ ゴシック" panose="020B0609070205080204" pitchFamily="49" charset="-128"/>
                <a:ea typeface="ＭＳ ゴシック" panose="020B0609070205080204" pitchFamily="49" charset="-128"/>
              </a:rPr>
              <a:t>⑪</a:t>
            </a:r>
            <a:r>
              <a:rPr lang="ja-JP" altLang="en-US" sz="2000" dirty="0">
                <a:solidFill>
                  <a:srgbClr val="FF0000"/>
                </a:solidFill>
                <a:latin typeface="ＭＳ ゴシック" panose="020B0609070205080204" pitchFamily="49" charset="-128"/>
                <a:ea typeface="ＭＳ ゴシック" panose="020B0609070205080204" pitchFamily="49" charset="-128"/>
              </a:rPr>
              <a:t>京都脱原発原告団</a:t>
            </a:r>
            <a:r>
              <a:rPr lang="ja-JP" altLang="en-US" sz="1600" dirty="0">
                <a:solidFill>
                  <a:srgbClr val="FF0000"/>
                </a:solidFill>
                <a:latin typeface="ＭＳ 明朝" panose="02020609040205080304" pitchFamily="17" charset="-128"/>
                <a:ea typeface="ＭＳ 明朝" panose="02020609040205080304" pitchFamily="17" charset="-128"/>
              </a:rPr>
              <a:t>（京都地裁）</a:t>
            </a:r>
            <a:r>
              <a:rPr lang="ja-JP" altLang="en-US" sz="2000" dirty="0">
                <a:latin typeface="ＭＳ 明朝" panose="02020609040205080304" pitchFamily="17" charset="-128"/>
                <a:ea typeface="ＭＳ 明朝" panose="02020609040205080304" pitchFamily="17" charset="-128"/>
              </a:rPr>
              <a:t>、</a:t>
            </a:r>
            <a:r>
              <a:rPr lang="ja-JP" altLang="en-US" sz="2000" dirty="0">
                <a:latin typeface="ＭＳ ゴシック" panose="020B0609070205080204" pitchFamily="49" charset="-128"/>
                <a:ea typeface="ＭＳ ゴシック" panose="020B0609070205080204" pitchFamily="49" charset="-128"/>
              </a:rPr>
              <a:t>⑫</a:t>
            </a:r>
            <a:r>
              <a:rPr lang="ja-JP" altLang="en-US" sz="2000" dirty="0">
                <a:latin typeface="ＭＳ 明朝" panose="02020609040205080304" pitchFamily="17" charset="-128"/>
                <a:ea typeface="ＭＳ 明朝" panose="02020609040205080304" pitchFamily="17" charset="-128"/>
              </a:rPr>
              <a:t>おおい原発止めよう裁判の会</a:t>
            </a:r>
            <a:r>
              <a:rPr lang="ja-JP" altLang="en-US" sz="1600" dirty="0">
                <a:latin typeface="ＭＳ 明朝" panose="02020609040205080304" pitchFamily="17" charset="-128"/>
                <a:ea typeface="ＭＳ 明朝" panose="02020609040205080304" pitchFamily="17" charset="-128"/>
              </a:rPr>
              <a:t>（美浜の</a:t>
            </a:r>
            <a:r>
              <a:rPr lang="ja-JP" altLang="en-US" sz="1600" dirty="0" smtClean="0">
                <a:latin typeface="ＭＳ 明朝" panose="02020609040205080304" pitchFamily="17" charset="-128"/>
                <a:ea typeface="ＭＳ 明朝" panose="02020609040205080304" pitchFamily="17" charset="-128"/>
              </a:rPr>
              <a:t>会）</a:t>
            </a:r>
            <a:r>
              <a:rPr lang="ja-JP" altLang="en-US" sz="2000" dirty="0" smtClean="0">
                <a:latin typeface="ＭＳ 明朝" panose="02020609040205080304" pitchFamily="17" charset="-128"/>
                <a:ea typeface="ＭＳ 明朝" panose="02020609040205080304" pitchFamily="17" charset="-128"/>
              </a:rPr>
              <a:t>、</a:t>
            </a:r>
            <a:r>
              <a:rPr lang="ja-JP" altLang="en-US" sz="2000" dirty="0">
                <a:latin typeface="ＭＳ ゴシック" panose="020B0609070205080204" pitchFamily="49" charset="-128"/>
                <a:ea typeface="ＭＳ ゴシック" panose="020B0609070205080204" pitchFamily="49" charset="-128"/>
              </a:rPr>
              <a:t>⑬</a:t>
            </a:r>
            <a:r>
              <a:rPr lang="ja-JP" altLang="en-US" sz="2000" dirty="0">
                <a:solidFill>
                  <a:srgbClr val="FF0000"/>
                </a:solidFill>
                <a:latin typeface="ＭＳ ゴシック" panose="020B0609070205080204" pitchFamily="49" charset="-128"/>
                <a:ea typeface="ＭＳ ゴシック" panose="020B0609070205080204" pitchFamily="49" charset="-128"/>
              </a:rPr>
              <a:t>福井から原発を止める裁判の会</a:t>
            </a:r>
            <a:r>
              <a:rPr lang="ja-JP" altLang="en-US" sz="1600" dirty="0">
                <a:solidFill>
                  <a:srgbClr val="FF0000"/>
                </a:solidFill>
                <a:latin typeface="ＭＳ 明朝" panose="02020609040205080304" pitchFamily="17" charset="-128"/>
                <a:ea typeface="ＭＳ 明朝" panose="02020609040205080304" pitchFamily="17" charset="-128"/>
              </a:rPr>
              <a:t>（</a:t>
            </a:r>
            <a:r>
              <a:rPr lang="en-US" altLang="ja-JP" sz="1600" dirty="0">
                <a:solidFill>
                  <a:srgbClr val="FF0000"/>
                </a:solidFill>
                <a:latin typeface="ＭＳ 明朝" panose="02020609040205080304" pitchFamily="17" charset="-128"/>
                <a:ea typeface="ＭＳ 明朝" panose="02020609040205080304" pitchFamily="17" charset="-128"/>
              </a:rPr>
              <a:t>2014</a:t>
            </a:r>
            <a:r>
              <a:rPr lang="ja-JP" altLang="en-US" sz="1600" dirty="0">
                <a:solidFill>
                  <a:srgbClr val="FF0000"/>
                </a:solidFill>
                <a:latin typeface="ＭＳ 明朝" panose="02020609040205080304" pitchFamily="17" charset="-128"/>
                <a:ea typeface="ＭＳ 明朝" panose="02020609040205080304" pitchFamily="17" charset="-128"/>
              </a:rPr>
              <a:t>年</a:t>
            </a:r>
            <a:r>
              <a:rPr lang="en-US" altLang="ja-JP" sz="1600" dirty="0">
                <a:solidFill>
                  <a:srgbClr val="FF0000"/>
                </a:solidFill>
                <a:latin typeface="ＭＳ 明朝" panose="02020609040205080304" pitchFamily="17" charset="-128"/>
                <a:ea typeface="ＭＳ 明朝" panose="02020609040205080304" pitchFamily="17" charset="-128"/>
              </a:rPr>
              <a:t>5</a:t>
            </a:r>
            <a:r>
              <a:rPr lang="ja-JP" altLang="en-US" sz="1600" dirty="0">
                <a:solidFill>
                  <a:srgbClr val="FF0000"/>
                </a:solidFill>
                <a:latin typeface="ＭＳ 明朝" panose="02020609040205080304" pitchFamily="17" charset="-128"/>
                <a:ea typeface="ＭＳ 明朝" panose="02020609040205080304" pitchFamily="17" charset="-128"/>
              </a:rPr>
              <a:t>月</a:t>
            </a:r>
            <a:r>
              <a:rPr lang="en-US" altLang="ja-JP" sz="1600" dirty="0">
                <a:solidFill>
                  <a:srgbClr val="FF0000"/>
                </a:solidFill>
                <a:latin typeface="ＭＳ 明朝" panose="02020609040205080304" pitchFamily="17" charset="-128"/>
                <a:ea typeface="ＭＳ 明朝" panose="02020609040205080304" pitchFamily="17" charset="-128"/>
              </a:rPr>
              <a:t>21</a:t>
            </a:r>
            <a:r>
              <a:rPr lang="ja-JP" altLang="en-US" sz="1600" dirty="0">
                <a:solidFill>
                  <a:srgbClr val="FF0000"/>
                </a:solidFill>
                <a:latin typeface="ＭＳ 明朝" panose="02020609040205080304" pitchFamily="17" charset="-128"/>
                <a:ea typeface="ＭＳ 明朝" panose="02020609040205080304" pitchFamily="17" charset="-128"/>
              </a:rPr>
              <a:t>日福井地裁で勝利判決→控訴審、原告代表 中嶌哲演）</a:t>
            </a:r>
            <a:r>
              <a:rPr lang="ja-JP" altLang="en-US" sz="2000" dirty="0">
                <a:latin typeface="ＭＳ 明朝" panose="02020609040205080304" pitchFamily="17" charset="-128"/>
                <a:ea typeface="ＭＳ 明朝" panose="02020609040205080304" pitchFamily="17" charset="-128"/>
              </a:rPr>
              <a:t>、</a:t>
            </a:r>
            <a:r>
              <a:rPr lang="ja-JP" altLang="en-US" sz="2000" dirty="0">
                <a:latin typeface="ＭＳ ゴシック" panose="020B0609070205080204" pitchFamily="49" charset="-128"/>
                <a:ea typeface="ＭＳ ゴシック" panose="020B0609070205080204" pitchFamily="49" charset="-128"/>
              </a:rPr>
              <a:t>⑭</a:t>
            </a:r>
            <a:r>
              <a:rPr lang="ja-JP" altLang="en-US" sz="2000" dirty="0">
                <a:latin typeface="ＭＳ 明朝" panose="02020609040205080304" pitchFamily="17" charset="-128"/>
                <a:ea typeface="ＭＳ 明朝" panose="02020609040205080304" pitchFamily="17" charset="-128"/>
              </a:rPr>
              <a:t>島根原発差し止め訴訟原告団、</a:t>
            </a:r>
            <a:r>
              <a:rPr lang="ja-JP" altLang="en-US" sz="2000" dirty="0">
                <a:latin typeface="ＭＳ ゴシック" panose="020B0609070205080204" pitchFamily="49" charset="-128"/>
                <a:ea typeface="ＭＳ ゴシック" panose="020B0609070205080204" pitchFamily="49" charset="-128"/>
              </a:rPr>
              <a:t>⑮</a:t>
            </a:r>
            <a:r>
              <a:rPr lang="ja-JP" altLang="en-US" sz="2000" dirty="0">
                <a:latin typeface="ＭＳ 明朝" panose="02020609040205080304" pitchFamily="17" charset="-128"/>
                <a:ea typeface="ＭＳ 明朝" panose="02020609040205080304" pitchFamily="17" charset="-128"/>
              </a:rPr>
              <a:t>伊方原発運転差し止め訴訟</a:t>
            </a:r>
            <a:r>
              <a:rPr lang="ja-JP" altLang="en-US" sz="2000" dirty="0" smtClean="0">
                <a:latin typeface="ＭＳ 明朝" panose="02020609040205080304" pitchFamily="17" charset="-128"/>
                <a:ea typeface="ＭＳ 明朝" panose="02020609040205080304" pitchFamily="17" charset="-128"/>
              </a:rPr>
              <a:t>原告団・伊方</a:t>
            </a:r>
            <a:r>
              <a:rPr lang="ja-JP" altLang="en-US" sz="2000" dirty="0">
                <a:latin typeface="ＭＳ 明朝" panose="02020609040205080304" pitchFamily="17" charset="-128"/>
                <a:ea typeface="ＭＳ 明朝" panose="02020609040205080304" pitchFamily="17" charset="-128"/>
              </a:rPr>
              <a:t>原発を止める会、</a:t>
            </a:r>
            <a:r>
              <a:rPr lang="ja-JP" altLang="en-US" sz="2000" dirty="0">
                <a:latin typeface="ＭＳ ゴシック" panose="020B0609070205080204" pitchFamily="49" charset="-128"/>
                <a:ea typeface="ＭＳ ゴシック" panose="020B0609070205080204" pitchFamily="49" charset="-128"/>
              </a:rPr>
              <a:t>⑯</a:t>
            </a:r>
            <a:r>
              <a:rPr lang="ja-JP" altLang="en-US" sz="2000" dirty="0">
                <a:solidFill>
                  <a:srgbClr val="FF0000"/>
                </a:solidFill>
                <a:latin typeface="ＭＳ ゴシック" panose="020B0609070205080204" pitchFamily="49" charset="-128"/>
                <a:ea typeface="ＭＳ ゴシック" panose="020B0609070205080204" pitchFamily="49" charset="-128"/>
              </a:rPr>
              <a:t>原発なくそう！九州玄海訴訟</a:t>
            </a:r>
            <a:r>
              <a:rPr lang="ja-JP" altLang="en-US" sz="1600" dirty="0">
                <a:solidFill>
                  <a:srgbClr val="FF0000"/>
                </a:solidFill>
                <a:latin typeface="ＭＳ 明朝" panose="02020609040205080304" pitchFamily="17" charset="-128"/>
                <a:ea typeface="ＭＳ 明朝" panose="02020609040205080304" pitchFamily="17" charset="-128"/>
              </a:rPr>
              <a:t>（</a:t>
            </a:r>
            <a:r>
              <a:rPr lang="en-US" altLang="ja-JP" sz="1600" dirty="0">
                <a:solidFill>
                  <a:srgbClr val="FF0000"/>
                </a:solidFill>
                <a:latin typeface="ＭＳ 明朝" panose="02020609040205080304" pitchFamily="17" charset="-128"/>
                <a:ea typeface="ＭＳ 明朝" panose="02020609040205080304" pitchFamily="17" charset="-128"/>
              </a:rPr>
              <a:t> 2014</a:t>
            </a:r>
            <a:r>
              <a:rPr lang="ja-JP" altLang="en-US" sz="1600" dirty="0">
                <a:solidFill>
                  <a:srgbClr val="FF0000"/>
                </a:solidFill>
                <a:latin typeface="ＭＳ 明朝" panose="02020609040205080304" pitchFamily="17" charset="-128"/>
                <a:ea typeface="ＭＳ 明朝" panose="02020609040205080304" pitchFamily="17" charset="-128"/>
              </a:rPr>
              <a:t>年</a:t>
            </a:r>
            <a:r>
              <a:rPr lang="en-US" altLang="ja-JP" sz="1600" dirty="0">
                <a:solidFill>
                  <a:srgbClr val="FF0000"/>
                </a:solidFill>
                <a:latin typeface="ＭＳ 明朝" panose="02020609040205080304" pitchFamily="17" charset="-128"/>
                <a:ea typeface="ＭＳ 明朝" panose="02020609040205080304" pitchFamily="17" charset="-128"/>
              </a:rPr>
              <a:t>12</a:t>
            </a:r>
            <a:r>
              <a:rPr lang="ja-JP" altLang="en-US" sz="1600" dirty="0">
                <a:solidFill>
                  <a:srgbClr val="FF0000"/>
                </a:solidFill>
                <a:latin typeface="ＭＳ 明朝" panose="02020609040205080304" pitchFamily="17" charset="-128"/>
                <a:ea typeface="ＭＳ 明朝" panose="02020609040205080304" pitchFamily="17" charset="-128"/>
              </a:rPr>
              <a:t>月</a:t>
            </a:r>
            <a:r>
              <a:rPr lang="en-US" altLang="ja-JP" sz="1600" dirty="0">
                <a:solidFill>
                  <a:srgbClr val="FF0000"/>
                </a:solidFill>
                <a:latin typeface="ＭＳ 明朝" panose="02020609040205080304" pitchFamily="17" charset="-128"/>
                <a:ea typeface="ＭＳ 明朝" panose="02020609040205080304" pitchFamily="17" charset="-128"/>
              </a:rPr>
              <a:t>18</a:t>
            </a:r>
            <a:r>
              <a:rPr lang="ja-JP" altLang="en-US" sz="1600" dirty="0">
                <a:solidFill>
                  <a:srgbClr val="FF0000"/>
                </a:solidFill>
                <a:latin typeface="ＭＳ 明朝" panose="02020609040205080304" pitchFamily="17" charset="-128"/>
                <a:ea typeface="ＭＳ 明朝" panose="02020609040205080304" pitchFamily="17" charset="-128"/>
              </a:rPr>
              <a:t>日現在で原告総数 </a:t>
            </a:r>
            <a:r>
              <a:rPr lang="en-US" altLang="ja-JP" sz="1600" dirty="0" smtClean="0">
                <a:solidFill>
                  <a:srgbClr val="FF0000"/>
                </a:solidFill>
                <a:latin typeface="ＭＳ 明朝" panose="02020609040205080304" pitchFamily="17" charset="-128"/>
                <a:ea typeface="ＭＳ 明朝" panose="02020609040205080304" pitchFamily="17" charset="-128"/>
              </a:rPr>
              <a:t>8879</a:t>
            </a:r>
            <a:r>
              <a:rPr lang="ja-JP" altLang="en-US" sz="1600" dirty="0">
                <a:solidFill>
                  <a:srgbClr val="FF0000"/>
                </a:solidFill>
                <a:latin typeface="ＭＳ 明朝" panose="02020609040205080304" pitchFamily="17" charset="-128"/>
                <a:ea typeface="ＭＳ 明朝" panose="02020609040205080304" pitchFamily="17" charset="-128"/>
              </a:rPr>
              <a:t>名）</a:t>
            </a:r>
            <a:r>
              <a:rPr lang="ja-JP" altLang="en-US" sz="2000" dirty="0">
                <a:latin typeface="ＭＳ 明朝" panose="02020609040205080304" pitchFamily="17" charset="-128"/>
                <a:ea typeface="ＭＳ 明朝" panose="02020609040205080304" pitchFamily="17" charset="-128"/>
              </a:rPr>
              <a:t>、</a:t>
            </a:r>
            <a:r>
              <a:rPr lang="ja-JP" altLang="en-US" sz="2000" dirty="0">
                <a:latin typeface="ＭＳ ゴシック" panose="020B0609070205080204" pitchFamily="49" charset="-128"/>
                <a:ea typeface="ＭＳ ゴシック" panose="020B0609070205080204" pitchFamily="49" charset="-128"/>
              </a:rPr>
              <a:t>⑰</a:t>
            </a:r>
            <a:r>
              <a:rPr lang="ja-JP" altLang="en-US" sz="2000" dirty="0">
                <a:latin typeface="ＭＳ 明朝" panose="02020609040205080304" pitchFamily="17" charset="-128"/>
                <a:ea typeface="ＭＳ 明朝" panose="02020609040205080304" pitchFamily="17" charset="-128"/>
              </a:rPr>
              <a:t>玄海原発プルサーマルと全基をみんなで止める裁判の会、</a:t>
            </a:r>
            <a:r>
              <a:rPr lang="ja-JP" altLang="en-US" sz="2000" dirty="0">
                <a:latin typeface="ＭＳ ゴシック" panose="020B0609070205080204" pitchFamily="49" charset="-128"/>
                <a:ea typeface="ＭＳ ゴシック" panose="020B0609070205080204" pitchFamily="49" charset="-128"/>
              </a:rPr>
              <a:t>⑱</a:t>
            </a:r>
            <a:r>
              <a:rPr lang="ja-JP" altLang="en-US" sz="2000" dirty="0">
                <a:latin typeface="ＭＳ 明朝" panose="02020609040205080304" pitchFamily="17" charset="-128"/>
                <a:ea typeface="ＭＳ 明朝" panose="02020609040205080304" pitchFamily="17" charset="-128"/>
              </a:rPr>
              <a:t>原発なくそう！九州川内訴訟、</a:t>
            </a:r>
            <a:r>
              <a:rPr lang="ja-JP" altLang="en-US" sz="2000" dirty="0">
                <a:latin typeface="ＭＳ ゴシック" panose="020B0609070205080204" pitchFamily="49" charset="-128"/>
                <a:ea typeface="ＭＳ ゴシック" panose="020B0609070205080204" pitchFamily="49" charset="-128"/>
              </a:rPr>
              <a:t>⑲</a:t>
            </a:r>
            <a:r>
              <a:rPr lang="ja-JP" altLang="en-US" sz="2000" dirty="0">
                <a:latin typeface="ＭＳ 明朝" panose="02020609040205080304" pitchFamily="17" charset="-128"/>
                <a:ea typeface="ＭＳ 明朝" panose="02020609040205080304" pitchFamily="17" charset="-128"/>
              </a:rPr>
              <a:t>反原発かごしまネット、</a:t>
            </a:r>
            <a:r>
              <a:rPr lang="ja-JP" altLang="en-US" sz="2000" dirty="0">
                <a:latin typeface="ＭＳ ゴシック" panose="020B0609070205080204" pitchFamily="49" charset="-128"/>
                <a:ea typeface="ＭＳ ゴシック" panose="020B0609070205080204" pitchFamily="49" charset="-128"/>
              </a:rPr>
              <a:t>⑳</a:t>
            </a:r>
            <a:r>
              <a:rPr lang="ja-JP" altLang="en-US" sz="2000" dirty="0">
                <a:latin typeface="ＭＳ 明朝" panose="02020609040205080304" pitchFamily="17" charset="-128"/>
                <a:ea typeface="ＭＳ 明朝" panose="02020609040205080304" pitchFamily="17" charset="-128"/>
              </a:rPr>
              <a:t>東電株主代表訴訟、</a:t>
            </a:r>
            <a:r>
              <a:rPr lang="ja-JP" altLang="en-US" sz="2000" dirty="0">
                <a:latin typeface="ＭＳ ゴシック" panose="020B0609070205080204" pitchFamily="49" charset="-128"/>
                <a:ea typeface="ＭＳ ゴシック" panose="020B0609070205080204" pitchFamily="49" charset="-128"/>
              </a:rPr>
              <a:t>㉑</a:t>
            </a:r>
            <a:r>
              <a:rPr lang="ja-JP" altLang="en-US" sz="2000" dirty="0">
                <a:latin typeface="ＭＳ 明朝" panose="02020609040205080304" pitchFamily="17" charset="-128"/>
                <a:ea typeface="ＭＳ 明朝" panose="02020609040205080304" pitchFamily="17" charset="-128"/>
              </a:rPr>
              <a:t>原発メーカー訴訟の会、</a:t>
            </a:r>
            <a:r>
              <a:rPr lang="ja-JP" altLang="en-US" sz="2000" dirty="0">
                <a:latin typeface="ＭＳ ゴシック" panose="020B0609070205080204" pitchFamily="49" charset="-128"/>
                <a:ea typeface="ＭＳ ゴシック" panose="020B0609070205080204" pitchFamily="49" charset="-128"/>
              </a:rPr>
              <a:t>㉒</a:t>
            </a:r>
            <a:r>
              <a:rPr lang="ja-JP" altLang="en-US" sz="2000" dirty="0">
                <a:latin typeface="ＭＳ 明朝" panose="02020609040205080304" pitchFamily="17" charset="-128"/>
                <a:ea typeface="ＭＳ 明朝" panose="02020609040205080304" pitchFamily="17" charset="-128"/>
              </a:rPr>
              <a:t>原発と人権ネットワーク、</a:t>
            </a:r>
            <a:r>
              <a:rPr lang="ja-JP" altLang="en-US" sz="2000" dirty="0">
                <a:latin typeface="ＭＳ ゴシック" panose="020B0609070205080204" pitchFamily="49" charset="-128"/>
                <a:ea typeface="ＭＳ ゴシック" panose="020B0609070205080204" pitchFamily="49" charset="-128"/>
              </a:rPr>
              <a:t>㉓</a:t>
            </a:r>
            <a:r>
              <a:rPr lang="ja-JP" altLang="en-US" sz="2000" dirty="0">
                <a:solidFill>
                  <a:srgbClr val="FF0000"/>
                </a:solidFill>
                <a:latin typeface="ＭＳ ゴシック" panose="020B0609070205080204" pitchFamily="49" charset="-128"/>
                <a:ea typeface="ＭＳ ゴシック" panose="020B0609070205080204" pitchFamily="49" charset="-128"/>
              </a:rPr>
              <a:t>福島原発告訴団</a:t>
            </a:r>
            <a:r>
              <a:rPr lang="ja-JP" altLang="en-US" sz="1600" dirty="0">
                <a:solidFill>
                  <a:srgbClr val="FF0000"/>
                </a:solidFill>
                <a:latin typeface="ＭＳ 明朝" panose="02020609040205080304" pitchFamily="17" charset="-128"/>
                <a:ea typeface="ＭＳ 明朝" panose="02020609040205080304" pitchFamily="17" charset="-128"/>
              </a:rPr>
              <a:t>（東電の勝俣恒久</a:t>
            </a:r>
            <a:r>
              <a:rPr lang="ja-JP" altLang="en-US" sz="1600" dirty="0" smtClean="0">
                <a:solidFill>
                  <a:srgbClr val="FF0000"/>
                </a:solidFill>
                <a:latin typeface="ＭＳ 明朝" panose="02020609040205080304" pitchFamily="17" charset="-128"/>
                <a:ea typeface="ＭＳ 明朝" panose="02020609040205080304" pitchFamily="17" charset="-128"/>
              </a:rPr>
              <a:t>会長、清水</a:t>
            </a:r>
            <a:r>
              <a:rPr lang="ja-JP" altLang="en-US" sz="1600" dirty="0">
                <a:solidFill>
                  <a:srgbClr val="FF0000"/>
                </a:solidFill>
                <a:latin typeface="ＭＳ 明朝" panose="02020609040205080304" pitchFamily="17" charset="-128"/>
                <a:ea typeface="ＭＳ 明朝" panose="02020609040205080304" pitchFamily="17" charset="-128"/>
              </a:rPr>
              <a:t>正孝</a:t>
            </a:r>
            <a:r>
              <a:rPr lang="ja-JP" altLang="en-US" sz="1600" dirty="0" smtClean="0">
                <a:solidFill>
                  <a:srgbClr val="FF0000"/>
                </a:solidFill>
                <a:latin typeface="ＭＳ 明朝" panose="02020609040205080304" pitchFamily="17" charset="-128"/>
                <a:ea typeface="ＭＳ 明朝" panose="02020609040205080304" pitchFamily="17" charset="-128"/>
              </a:rPr>
              <a:t>社長、原子力</a:t>
            </a:r>
            <a:r>
              <a:rPr lang="ja-JP" altLang="en-US" sz="1600" dirty="0">
                <a:solidFill>
                  <a:srgbClr val="FF0000"/>
                </a:solidFill>
                <a:latin typeface="ＭＳ 明朝" panose="02020609040205080304" pitchFamily="17" charset="-128"/>
                <a:ea typeface="ＭＳ 明朝" panose="02020609040205080304" pitchFamily="17" charset="-128"/>
              </a:rPr>
              <a:t>安全委員会の班目春樹委員長、山下</a:t>
            </a:r>
            <a:r>
              <a:rPr lang="ja-JP" altLang="en-US" sz="1600" dirty="0" smtClean="0">
                <a:solidFill>
                  <a:srgbClr val="FF0000"/>
                </a:solidFill>
                <a:latin typeface="ＭＳ 明朝" panose="02020609040205080304" pitchFamily="17" charset="-128"/>
                <a:ea typeface="ＭＳ 明朝" panose="02020609040205080304" pitchFamily="17" charset="-128"/>
              </a:rPr>
              <a:t>俊一、福島</a:t>
            </a:r>
            <a:r>
              <a:rPr lang="ja-JP" altLang="en-US" sz="1600" dirty="0">
                <a:solidFill>
                  <a:srgbClr val="FF0000"/>
                </a:solidFill>
                <a:latin typeface="ＭＳ 明朝" panose="02020609040205080304" pitchFamily="17" charset="-128"/>
                <a:ea typeface="ＭＳ 明朝" panose="02020609040205080304" pitchFamily="17" charset="-128"/>
              </a:rPr>
              <a:t>県立医科大副学長らを刑事告訴）</a:t>
            </a:r>
            <a:r>
              <a:rPr lang="ja-JP" altLang="en-US" sz="2000" dirty="0" smtClean="0">
                <a:solidFill>
                  <a:schemeClr val="tx1"/>
                </a:solidFill>
                <a:latin typeface="ＭＳ 明朝" panose="02020609040205080304" pitchFamily="17" charset="-128"/>
                <a:ea typeface="ＭＳ 明朝" panose="02020609040205080304" pitchFamily="17" charset="-128"/>
              </a:rPr>
              <a:t>。</a:t>
            </a:r>
            <a:r>
              <a:rPr lang="ja-JP" altLang="en-US" sz="1400" dirty="0" smtClean="0">
                <a:solidFill>
                  <a:schemeClr val="tx1"/>
                </a:solidFill>
                <a:latin typeface="ＭＳ 明朝" panose="02020609040205080304" pitchFamily="17" charset="-128"/>
                <a:ea typeface="ＭＳ 明朝" panose="02020609040205080304" pitchFamily="17" charset="-128"/>
              </a:rPr>
              <a:t>（その後の新原告団は未調査。）</a:t>
            </a:r>
            <a:endParaRPr lang="en-US" altLang="ja-JP" sz="1400" dirty="0">
              <a:solidFill>
                <a:schemeClr val="tx1"/>
              </a:solidFill>
              <a:latin typeface="ＭＳ 明朝" panose="02020609040205080304" pitchFamily="17" charset="-128"/>
              <a:ea typeface="ＭＳ 明朝" panose="02020609040205080304" pitchFamily="17" charset="-128"/>
            </a:endParaRPr>
          </a:p>
          <a:p>
            <a:pPr marL="0" indent="0" algn="l">
              <a:lnSpc>
                <a:spcPts val="2400"/>
              </a:lnSpc>
              <a:buNone/>
            </a:pPr>
            <a:r>
              <a:rPr lang="ja-JP" altLang="en-US" sz="2000" dirty="0" smtClean="0">
                <a:latin typeface="ＭＳ 明朝" panose="02020609040205080304" pitchFamily="17" charset="-128"/>
                <a:ea typeface="ＭＳ 明朝" panose="02020609040205080304" pitchFamily="17" charset="-128"/>
              </a:rPr>
              <a:t>　</a:t>
            </a:r>
            <a:endParaRPr lang="en-US" altLang="ja-JP" sz="2000" dirty="0" smtClean="0">
              <a:latin typeface="ＭＳ 明朝" panose="02020609040205080304" pitchFamily="17" charset="-128"/>
              <a:ea typeface="ＭＳ 明朝" panose="02020609040205080304" pitchFamily="17" charset="-128"/>
            </a:endParaRPr>
          </a:p>
          <a:p>
            <a:pPr algn="l">
              <a:lnSpc>
                <a:spcPts val="2500"/>
              </a:lnSpc>
              <a:buFont typeface="Arial" panose="020B0604020202020204" pitchFamily="34" charset="0"/>
              <a:buChar char="•"/>
            </a:pPr>
            <a:endParaRPr lang="en-US" altLang="ja-JP" sz="2000" dirty="0">
              <a:latin typeface="ＭＳ 明朝" panose="02020609040205080304" pitchFamily="17" charset="-128"/>
              <a:ea typeface="ＭＳ 明朝" panose="02020609040205080304" pitchFamily="17" charset="-128"/>
            </a:endParaRPr>
          </a:p>
          <a:p>
            <a:pPr marL="0" indent="0" algn="l">
              <a:lnSpc>
                <a:spcPts val="2500"/>
              </a:lnSpc>
              <a:buNone/>
            </a:pPr>
            <a:endParaRPr lang="ja-JP" altLang="en-US" sz="2000" dirty="0">
              <a:solidFill>
                <a:schemeClr val="tx1"/>
              </a:solidFill>
              <a:latin typeface="ＭＳ 明朝" panose="02020609040205080304" pitchFamily="17" charset="-128"/>
              <a:ea typeface="ＭＳ 明朝" panose="02020609040205080304" pitchFamily="17" charset="-128"/>
            </a:endParaRPr>
          </a:p>
        </p:txBody>
      </p:sp>
      <p:sp>
        <p:nvSpPr>
          <p:cNvPr id="2" name="正方形/長方形 1"/>
          <p:cNvSpPr/>
          <p:nvPr/>
        </p:nvSpPr>
        <p:spPr>
          <a:xfrm>
            <a:off x="7106661" y="7112698"/>
            <a:ext cx="3071675" cy="338554"/>
          </a:xfrm>
          <a:prstGeom prst="rect">
            <a:avLst/>
          </a:prstGeom>
        </p:spPr>
        <p:txBody>
          <a:bodyPr wrap="none">
            <a:spAutoFit/>
          </a:bodyPr>
          <a:lstStyle/>
          <a:p>
            <a:pPr lvl="0"/>
            <a:r>
              <a:rPr kumimoji="1" lang="en-US" altLang="ja-JP" sz="1600" dirty="0"/>
              <a:t>【</a:t>
            </a:r>
            <a:r>
              <a:rPr kumimoji="1" lang="en-US" altLang="ja-JP" sz="1600" dirty="0" smtClean="0"/>
              <a:t>No.</a:t>
            </a:r>
            <a:fld id="{233CAB24-9631-4F9E-84E7-8F34E3FF9EF7}" type="slidenum">
              <a:rPr kumimoji="1" lang="en-US" altLang="ja-JP" sz="1600" smtClean="0"/>
              <a:t>6</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344685791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98612" y="301625"/>
            <a:ext cx="9857151" cy="1262063"/>
          </a:xfrm>
          <a:prstGeom prst="rect">
            <a:avLst/>
          </a:prstGeom>
          <a:noFill/>
          <a:ln>
            <a:noFill/>
          </a:ln>
        </p:spPr>
        <p:txBody>
          <a:bodyPr lIns="0" tIns="282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en-US" sz="3200" b="0" i="0" u="none" strike="noStrike" cap="none" baseline="0" dirty="0" err="1">
                <a:solidFill>
                  <a:srgbClr val="3333FF"/>
                </a:solidFill>
                <a:latin typeface="Arial"/>
                <a:ea typeface="Arial"/>
                <a:cs typeface="Arial"/>
                <a:sym typeface="Arial"/>
              </a:rPr>
              <a:t>京都地裁における</a:t>
            </a:r>
            <a:r>
              <a:rPr lang="en-US" sz="4400" b="0" i="0" u="none" strike="noStrike" cap="none" baseline="0" dirty="0">
                <a:solidFill>
                  <a:srgbClr val="3333FF"/>
                </a:solidFill>
                <a:latin typeface="Arial"/>
                <a:ea typeface="Arial"/>
                <a:cs typeface="Arial"/>
                <a:sym typeface="Arial"/>
              </a:rPr>
              <a:t/>
            </a:r>
            <a:br>
              <a:rPr lang="en-US" sz="4400" b="0" i="0" u="none" strike="noStrike" cap="none" baseline="0" dirty="0">
                <a:solidFill>
                  <a:srgbClr val="3333FF"/>
                </a:solidFill>
                <a:latin typeface="Arial"/>
                <a:ea typeface="Arial"/>
                <a:cs typeface="Arial"/>
                <a:sym typeface="Arial"/>
              </a:rPr>
            </a:br>
            <a:r>
              <a:rPr lang="ja-JP" altLang="en-US" sz="4400" b="0" i="0" u="none" strike="noStrike" cap="none" baseline="0" dirty="0" smtClean="0">
                <a:solidFill>
                  <a:srgbClr val="3333FF"/>
                </a:solidFill>
                <a:latin typeface="Arial"/>
                <a:ea typeface="Arial"/>
                <a:cs typeface="Arial"/>
                <a:sym typeface="Arial"/>
              </a:rPr>
              <a:t>二つの</a:t>
            </a:r>
            <a:r>
              <a:rPr lang="en-US" sz="4400" b="0" i="0" u="none" strike="noStrike" cap="none" baseline="0" dirty="0" err="1" smtClean="0">
                <a:solidFill>
                  <a:srgbClr val="3333FF"/>
                </a:solidFill>
                <a:latin typeface="Arial"/>
                <a:ea typeface="Arial"/>
                <a:cs typeface="Arial"/>
                <a:sym typeface="Arial"/>
              </a:rPr>
              <a:t>原発訴訟</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98612" y="1768475"/>
            <a:ext cx="9857151" cy="4989513"/>
          </a:xfrm>
          <a:prstGeom prst="rect">
            <a:avLst/>
          </a:prstGeom>
          <a:noFill/>
          <a:ln>
            <a:noFill/>
          </a:ln>
        </p:spPr>
        <p:txBody>
          <a:bodyPr lIns="0" tIns="28200" rIns="0" bIns="0" anchor="t" anchorCtr="0">
            <a:noAutofit/>
          </a:bodyPr>
          <a:lstStyle/>
          <a:p>
            <a:pPr marL="177800" lvl="0" indent="-177800" algn="l">
              <a:spcBef>
                <a:spcPts val="1400"/>
              </a:spcBef>
              <a:spcAft>
                <a:spcPts val="0"/>
              </a:spcAft>
              <a:buClr>
                <a:srgbClr val="0070C0"/>
              </a:buClr>
              <a:buSzPct val="80000"/>
              <a:buFont typeface="Wingdings" panose="05000000000000000000" pitchFamily="2" charset="2"/>
              <a:buChar char="l"/>
            </a:pPr>
            <a:r>
              <a:rPr lang="ja-JP" altLang="en-US" sz="2400" dirty="0" smtClean="0">
                <a:latin typeface="ＭＳ ゴシック" panose="020B0609070205080204" pitchFamily="49" charset="-128"/>
                <a:ea typeface="ＭＳ ゴシック" panose="020B0609070205080204" pitchFamily="49" charset="-128"/>
              </a:rPr>
              <a:t>大飯原発差止訴訟</a:t>
            </a:r>
            <a:r>
              <a:rPr lang="en-US" altLang="ja-JP" sz="2400" dirty="0" smtClean="0">
                <a:latin typeface="ＭＳ 明朝" panose="02020609040205080304" pitchFamily="17" charset="-128"/>
                <a:ea typeface="ＭＳ 明朝" panose="02020609040205080304" pitchFamily="17" charset="-128"/>
              </a:rPr>
              <a:t>…</a:t>
            </a:r>
            <a:r>
              <a:rPr lang="ja-JP" altLang="en-US" sz="2400" dirty="0" smtClean="0">
                <a:latin typeface="ＭＳ 明朝" panose="02020609040205080304" pitchFamily="17" charset="-128"/>
                <a:ea typeface="ＭＳ 明朝" panose="02020609040205080304" pitchFamily="17" charset="-128"/>
              </a:rPr>
              <a:t>脱原発訴訟。</a:t>
            </a:r>
            <a:r>
              <a:rPr lang="en-US" altLang="ja-JP"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
            </a:r>
            <a:br>
              <a:rPr lang="en-US" altLang="ja-JP"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br>
            <a:r>
              <a:rPr lang="ja-JP" altLang="en-US"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rPr>
              <a:t>京都脱原発訴訟原告団。</a:t>
            </a:r>
            <a:endParaRPr lang="en-US" altLang="ja-JP" sz="2400" b="0" i="0" u="none" strike="noStrike" cap="none" baseline="0" dirty="0" smtClean="0">
              <a:solidFill>
                <a:srgbClr val="000000"/>
              </a:solidFill>
              <a:latin typeface="ＭＳ 明朝" panose="02020609040205080304" pitchFamily="17" charset="-128"/>
              <a:ea typeface="ＭＳ 明朝" panose="02020609040205080304" pitchFamily="17" charset="-128"/>
              <a:sym typeface="Arial"/>
            </a:endParaRPr>
          </a:p>
          <a:p>
            <a:pPr marL="177800" lvl="0" indent="-177800" algn="l">
              <a:spcBef>
                <a:spcPts val="1400"/>
              </a:spcBef>
              <a:spcAft>
                <a:spcPts val="0"/>
              </a:spcAft>
              <a:buClr>
                <a:srgbClr val="0070C0"/>
              </a:buClr>
              <a:buSzPct val="80000"/>
              <a:buFont typeface="Wingdings" panose="05000000000000000000" pitchFamily="2" charset="2"/>
              <a:buChar char="l"/>
            </a:pP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177800" lvl="0" indent="-177800" algn="l">
              <a:spcBef>
                <a:spcPts val="1400"/>
              </a:spcBef>
              <a:spcAft>
                <a:spcPts val="0"/>
              </a:spcAft>
              <a:buClr>
                <a:srgbClr val="0070C0"/>
              </a:buClr>
              <a:buSzPct val="80000"/>
              <a:buFont typeface="Wingdings" panose="05000000000000000000" pitchFamily="2" charset="2"/>
              <a:buChar char="l"/>
            </a:pPr>
            <a:r>
              <a:rPr lang="zh-TW" altLang="en-US" sz="2400" dirty="0" smtClean="0">
                <a:latin typeface="ＭＳ ゴシック" panose="020B0609070205080204" pitchFamily="49" charset="-128"/>
                <a:ea typeface="ＭＳ ゴシック" panose="020B0609070205080204" pitchFamily="49" charset="-128"/>
              </a:rPr>
              <a:t>原発賠償 京都訴訟</a:t>
            </a:r>
            <a:r>
              <a:rPr lang="en-US" altLang="ja-JP" sz="2400" dirty="0" smtClean="0">
                <a:latin typeface="ＭＳ 明朝" panose="02020609040205080304" pitchFamily="17" charset="-128"/>
                <a:ea typeface="ＭＳ 明朝" panose="02020609040205080304" pitchFamily="17" charset="-128"/>
              </a:rPr>
              <a:t>…2013</a:t>
            </a:r>
            <a:r>
              <a:rPr lang="ja-JP" altLang="en-US" sz="2400" dirty="0">
                <a:latin typeface="ＭＳ 明朝" panose="02020609040205080304" pitchFamily="17" charset="-128"/>
                <a:ea typeface="ＭＳ 明朝" panose="02020609040205080304" pitchFamily="17" charset="-128"/>
              </a:rPr>
              <a:t>年</a:t>
            </a:r>
            <a:r>
              <a:rPr lang="en-US" altLang="ja-JP" sz="2400" dirty="0">
                <a:latin typeface="ＭＳ 明朝" panose="02020609040205080304" pitchFamily="17" charset="-128"/>
                <a:ea typeface="ＭＳ 明朝" panose="02020609040205080304" pitchFamily="17" charset="-128"/>
              </a:rPr>
              <a:t>9</a:t>
            </a:r>
            <a:r>
              <a:rPr lang="ja-JP" altLang="en-US" sz="2400" dirty="0" smtClean="0">
                <a:latin typeface="ＭＳ 明朝" panose="02020609040205080304" pitchFamily="17" charset="-128"/>
                <a:ea typeface="ＭＳ 明朝" panose="02020609040205080304" pitchFamily="17" charset="-128"/>
              </a:rPr>
              <a:t>月、</a:t>
            </a:r>
            <a:r>
              <a:rPr lang="ja-JP" altLang="en-US" sz="2400" dirty="0">
                <a:latin typeface="ＭＳ 明朝" panose="02020609040205080304" pitchFamily="17" charset="-128"/>
                <a:ea typeface="ＭＳ 明朝" panose="02020609040205080304" pitchFamily="17" charset="-128"/>
              </a:rPr>
              <a:t>福島などから京都に避難している</a:t>
            </a:r>
            <a:r>
              <a:rPr lang="en-US" altLang="ja-JP" sz="2400" dirty="0">
                <a:latin typeface="ＭＳ 明朝" panose="02020609040205080304" pitchFamily="17" charset="-128"/>
                <a:ea typeface="ＭＳ 明朝" panose="02020609040205080304" pitchFamily="17" charset="-128"/>
              </a:rPr>
              <a:t>33</a:t>
            </a:r>
            <a:r>
              <a:rPr lang="ja-JP" altLang="en-US" sz="2400" dirty="0">
                <a:latin typeface="ＭＳ 明朝" panose="02020609040205080304" pitchFamily="17" charset="-128"/>
                <a:ea typeface="ＭＳ 明朝" panose="02020609040205080304" pitchFamily="17" charset="-128"/>
              </a:rPr>
              <a:t>世帯</a:t>
            </a:r>
            <a:r>
              <a:rPr lang="en-US" altLang="ja-JP" sz="2400" dirty="0">
                <a:latin typeface="ＭＳ 明朝" panose="02020609040205080304" pitchFamily="17" charset="-128"/>
                <a:ea typeface="ＭＳ 明朝" panose="02020609040205080304" pitchFamily="17" charset="-128"/>
              </a:rPr>
              <a:t>91</a:t>
            </a:r>
            <a:r>
              <a:rPr lang="ja-JP" altLang="en-US" sz="2400" dirty="0">
                <a:latin typeface="ＭＳ 明朝" panose="02020609040205080304" pitchFamily="17" charset="-128"/>
                <a:ea typeface="ＭＳ 明朝" panose="02020609040205080304" pitchFamily="17" charset="-128"/>
              </a:rPr>
              <a:t>人の方が、国と</a:t>
            </a:r>
            <a:r>
              <a:rPr lang="ja-JP" altLang="en-US" sz="2400" dirty="0" smtClean="0">
                <a:latin typeface="ＭＳ 明朝" panose="02020609040205080304" pitchFamily="17" charset="-128"/>
                <a:ea typeface="ＭＳ 明朝" panose="02020609040205080304" pitchFamily="17" charset="-128"/>
              </a:rPr>
              <a:t>東電に</a:t>
            </a:r>
            <a:r>
              <a:rPr lang="ja-JP" altLang="en-US" sz="2400" dirty="0">
                <a:latin typeface="ＭＳ 明朝" panose="02020609040205080304" pitchFamily="17" charset="-128"/>
                <a:ea typeface="ＭＳ 明朝" panose="02020609040205080304" pitchFamily="17" charset="-128"/>
              </a:rPr>
              <a:t>対する損害賠償を求めて、</a:t>
            </a:r>
            <a:r>
              <a:rPr lang="ja-JP" altLang="en-US" sz="2400" dirty="0" smtClean="0">
                <a:latin typeface="ＭＳ 明朝" panose="02020609040205080304" pitchFamily="17" charset="-128"/>
                <a:ea typeface="ＭＳ 明朝" panose="02020609040205080304" pitchFamily="17" charset="-128"/>
              </a:rPr>
              <a:t>京都地裁に提訴</a:t>
            </a:r>
            <a:r>
              <a:rPr lang="ja-JP" altLang="en-US" sz="2400" dirty="0">
                <a:latin typeface="ＭＳ 明朝" panose="02020609040205080304" pitchFamily="17" charset="-128"/>
                <a:ea typeface="ＭＳ 明朝" panose="02020609040205080304" pitchFamily="17" charset="-128"/>
              </a:rPr>
              <a:t>した被害者訴訟</a:t>
            </a:r>
            <a:r>
              <a:rPr lang="ja-JP" altLang="en-US" sz="2400" dirty="0" smtClean="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
            </a:r>
            <a:br>
              <a:rPr lang="ja-JP" altLang="en-US" sz="2400" dirty="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2014</a:t>
            </a:r>
            <a:r>
              <a:rPr lang="ja-JP" altLang="en-US" sz="2400" dirty="0">
                <a:latin typeface="ＭＳ 明朝" panose="02020609040205080304" pitchFamily="17" charset="-128"/>
                <a:ea typeface="ＭＳ 明朝" panose="02020609040205080304" pitchFamily="17" charset="-128"/>
              </a:rPr>
              <a:t>年</a:t>
            </a:r>
            <a:r>
              <a:rPr lang="en-US" altLang="ja-JP" sz="2400" dirty="0">
                <a:latin typeface="ＭＳ 明朝" panose="02020609040205080304" pitchFamily="17" charset="-128"/>
                <a:ea typeface="ＭＳ 明朝" panose="02020609040205080304" pitchFamily="17" charset="-128"/>
              </a:rPr>
              <a:t>3</a:t>
            </a:r>
            <a:r>
              <a:rPr lang="ja-JP" altLang="en-US" sz="2400" dirty="0" smtClean="0">
                <a:latin typeface="ＭＳ 明朝" panose="02020609040205080304" pitchFamily="17" charset="-128"/>
                <a:ea typeface="ＭＳ 明朝" panose="02020609040205080304" pitchFamily="17" charset="-128"/>
              </a:rPr>
              <a:t>月に</a:t>
            </a:r>
            <a:r>
              <a:rPr lang="ja-JP" altLang="en-US" sz="2400" dirty="0">
                <a:latin typeface="ＭＳ 明朝" panose="02020609040205080304" pitchFamily="17" charset="-128"/>
                <a:ea typeface="ＭＳ 明朝" panose="02020609040205080304" pitchFamily="17" charset="-128"/>
              </a:rPr>
              <a:t>は</a:t>
            </a: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20</a:t>
            </a:r>
            <a:r>
              <a:rPr lang="ja-JP" altLang="en-US" sz="2400" dirty="0" smtClean="0">
                <a:latin typeface="ＭＳ 明朝" panose="02020609040205080304" pitchFamily="17" charset="-128"/>
                <a:ea typeface="ＭＳ 明朝" panose="02020609040205080304" pitchFamily="17" charset="-128"/>
              </a:rPr>
              <a:t>世帯</a:t>
            </a:r>
            <a:r>
              <a:rPr lang="en-US" altLang="ja-JP" sz="2400" dirty="0">
                <a:latin typeface="ＭＳ 明朝" panose="02020609040205080304" pitchFamily="17" charset="-128"/>
                <a:ea typeface="ＭＳ 明朝" panose="02020609040205080304" pitchFamily="17" charset="-128"/>
              </a:rPr>
              <a:t>53</a:t>
            </a:r>
            <a:r>
              <a:rPr lang="ja-JP" altLang="en-US" sz="2400" dirty="0">
                <a:latin typeface="ＭＳ 明朝" panose="02020609040205080304" pitchFamily="17" charset="-128"/>
                <a:ea typeface="ＭＳ 明朝" panose="02020609040205080304" pitchFamily="17" charset="-128"/>
              </a:rPr>
              <a:t>名の方が第</a:t>
            </a:r>
            <a:r>
              <a:rPr lang="en-US" altLang="ja-JP" sz="2400" dirty="0">
                <a:latin typeface="ＭＳ 明朝" panose="02020609040205080304" pitchFamily="17" charset="-128"/>
                <a:ea typeface="ＭＳ 明朝" panose="02020609040205080304" pitchFamily="17" charset="-128"/>
              </a:rPr>
              <a:t>2</a:t>
            </a:r>
            <a:r>
              <a:rPr lang="ja-JP" altLang="en-US" sz="2400" dirty="0">
                <a:latin typeface="ＭＳ 明朝" panose="02020609040205080304" pitchFamily="17" charset="-128"/>
                <a:ea typeface="ＭＳ 明朝" panose="02020609040205080304" pitchFamily="17" charset="-128"/>
              </a:rPr>
              <a:t>次集団提訴を行い</a:t>
            </a:r>
            <a:r>
              <a:rPr lang="ja-JP" altLang="en-US" sz="2400" dirty="0" smtClean="0">
                <a:latin typeface="ＭＳ 明朝" panose="02020609040205080304" pitchFamily="17" charset="-128"/>
                <a:ea typeface="ＭＳ 明朝" panose="02020609040205080304" pitchFamily="17" charset="-128"/>
              </a:rPr>
              <a:t>、</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　</a:t>
            </a:r>
            <a:r>
              <a:rPr lang="en-US" altLang="ja-JP" sz="2400" dirty="0" smtClean="0">
                <a:latin typeface="ＭＳ 明朝" panose="02020609040205080304" pitchFamily="17" charset="-128"/>
                <a:ea typeface="ＭＳ 明朝" panose="02020609040205080304" pitchFamily="17" charset="-128"/>
              </a:rPr>
              <a:t>51</a:t>
            </a:r>
            <a:r>
              <a:rPr lang="ja-JP" altLang="en-US" sz="2400" dirty="0" smtClean="0">
                <a:latin typeface="ＭＳ 明朝" panose="02020609040205080304" pitchFamily="17" charset="-128"/>
                <a:ea typeface="ＭＳ 明朝" panose="02020609040205080304" pitchFamily="17" charset="-128"/>
              </a:rPr>
              <a:t>世帯</a:t>
            </a:r>
            <a:r>
              <a:rPr lang="en-US" altLang="ja-JP" sz="2400" dirty="0">
                <a:latin typeface="ＭＳ 明朝" panose="02020609040205080304" pitchFamily="17" charset="-128"/>
                <a:ea typeface="ＭＳ 明朝" panose="02020609040205080304" pitchFamily="17" charset="-128"/>
              </a:rPr>
              <a:t>144</a:t>
            </a:r>
            <a:r>
              <a:rPr lang="ja-JP" altLang="en-US" sz="2400" dirty="0">
                <a:latin typeface="ＭＳ 明朝" panose="02020609040205080304" pitchFamily="17" charset="-128"/>
                <a:ea typeface="ＭＳ 明朝" panose="02020609040205080304" pitchFamily="17" charset="-128"/>
              </a:rPr>
              <a:t>名の原告団と</a:t>
            </a:r>
            <a:r>
              <a:rPr lang="ja-JP" altLang="en-US" sz="2400" dirty="0" smtClean="0">
                <a:latin typeface="ＭＳ 明朝" panose="02020609040205080304" pitchFamily="17" charset="-128"/>
                <a:ea typeface="ＭＳ 明朝" panose="02020609040205080304" pitchFamily="17" charset="-128"/>
              </a:rPr>
              <a:t>なる。</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→原発</a:t>
            </a:r>
            <a:r>
              <a:rPr lang="ja-JP" altLang="en-US" sz="2400" dirty="0">
                <a:latin typeface="ＭＳ 明朝" panose="02020609040205080304" pitchFamily="17" charset="-128"/>
                <a:ea typeface="ＭＳ 明朝" panose="02020609040205080304" pitchFamily="17" charset="-128"/>
              </a:rPr>
              <a:t>事故から</a:t>
            </a:r>
            <a:r>
              <a:rPr lang="en-US" altLang="ja-JP" sz="2400" dirty="0">
                <a:latin typeface="ＭＳ 明朝" panose="02020609040205080304" pitchFamily="17" charset="-128"/>
                <a:ea typeface="ＭＳ 明朝" panose="02020609040205080304" pitchFamily="17" charset="-128"/>
              </a:rPr>
              <a:t>3</a:t>
            </a:r>
            <a:r>
              <a:rPr lang="ja-JP" altLang="en-US" sz="2400" dirty="0">
                <a:latin typeface="ＭＳ 明朝" panose="02020609040205080304" pitchFamily="17" charset="-128"/>
                <a:ea typeface="ＭＳ 明朝" panose="02020609040205080304" pitchFamily="17" charset="-128"/>
              </a:rPr>
              <a:t>年目</a:t>
            </a:r>
            <a:r>
              <a:rPr lang="ja-JP" altLang="en-US" sz="2400" dirty="0" smtClean="0">
                <a:latin typeface="ＭＳ 明朝" panose="02020609040205080304" pitchFamily="17" charset="-128"/>
                <a:ea typeface="ＭＳ 明朝" panose="02020609040205080304" pitchFamily="17" charset="-128"/>
              </a:rPr>
              <a:t>の</a:t>
            </a:r>
            <a:r>
              <a:rPr lang="en-US" altLang="ja-JP" sz="2400" dirty="0" smtClean="0">
                <a:latin typeface="ＭＳ 明朝" panose="02020609040205080304" pitchFamily="17" charset="-128"/>
                <a:ea typeface="ＭＳ 明朝" panose="02020609040205080304" pitchFamily="17" charset="-128"/>
              </a:rPr>
              <a:t>2014</a:t>
            </a:r>
            <a:r>
              <a:rPr lang="ja-JP" altLang="en-US" sz="2400" dirty="0" smtClean="0">
                <a:latin typeface="ＭＳ 明朝" panose="02020609040205080304" pitchFamily="17" charset="-128"/>
                <a:ea typeface="ＭＳ 明朝" panose="02020609040205080304" pitchFamily="17" charset="-128"/>
              </a:rPr>
              <a:t>年</a:t>
            </a:r>
            <a:r>
              <a:rPr lang="en-US" altLang="ja-JP" sz="2400" dirty="0" smtClean="0">
                <a:latin typeface="ＭＳ 明朝" panose="02020609040205080304" pitchFamily="17" charset="-128"/>
                <a:ea typeface="ＭＳ 明朝" panose="02020609040205080304" pitchFamily="17" charset="-128"/>
              </a:rPr>
              <a:t>3</a:t>
            </a:r>
            <a:r>
              <a:rPr lang="ja-JP" altLang="en-US" sz="2400" dirty="0">
                <a:latin typeface="ＭＳ 明朝" panose="02020609040205080304" pitchFamily="17" charset="-128"/>
                <a:ea typeface="ＭＳ 明朝" panose="02020609040205080304" pitchFamily="17" charset="-128"/>
              </a:rPr>
              <a:t>月</a:t>
            </a:r>
            <a:r>
              <a:rPr lang="en-US" altLang="ja-JP" sz="2400" dirty="0">
                <a:latin typeface="ＭＳ 明朝" panose="02020609040205080304" pitchFamily="17" charset="-128"/>
                <a:ea typeface="ＭＳ 明朝" panose="02020609040205080304" pitchFamily="17" charset="-128"/>
              </a:rPr>
              <a:t>11</a:t>
            </a:r>
            <a:r>
              <a:rPr lang="ja-JP" altLang="en-US" sz="2400" dirty="0" smtClean="0">
                <a:latin typeface="ＭＳ 明朝" panose="02020609040205080304" pitchFamily="17" charset="-128"/>
                <a:ea typeface="ＭＳ 明朝" panose="02020609040205080304" pitchFamily="17" charset="-128"/>
              </a:rPr>
              <a:t>日で全国</a:t>
            </a:r>
            <a:r>
              <a:rPr lang="en-US" altLang="ja-JP" sz="2400" dirty="0">
                <a:latin typeface="ＭＳ 明朝" panose="02020609040205080304" pitchFamily="17" charset="-128"/>
                <a:ea typeface="ＭＳ 明朝" panose="02020609040205080304" pitchFamily="17" charset="-128"/>
              </a:rPr>
              <a:t>17</a:t>
            </a:r>
            <a:r>
              <a:rPr lang="ja-JP" altLang="en-US" sz="2400" dirty="0">
                <a:latin typeface="ＭＳ 明朝" panose="02020609040205080304" pitchFamily="17" charset="-128"/>
                <a:ea typeface="ＭＳ 明朝" panose="02020609040205080304" pitchFamily="17" charset="-128"/>
              </a:rPr>
              <a:t>裁判所</a:t>
            </a:r>
            <a:r>
              <a:rPr lang="ja-JP" altLang="en-US" sz="2400" dirty="0" smtClean="0">
                <a:latin typeface="ＭＳ 明朝" panose="02020609040205080304" pitchFamily="17" charset="-128"/>
                <a:ea typeface="ＭＳ 明朝" panose="02020609040205080304" pitchFamily="17" charset="-128"/>
              </a:rPr>
              <a:t>に　</a:t>
            </a:r>
            <a:r>
              <a:rPr lang="en-US" altLang="ja-JP" sz="2400" dirty="0" smtClean="0">
                <a:latin typeface="ＭＳ 明朝" panose="02020609040205080304" pitchFamily="17" charset="-128"/>
                <a:ea typeface="ＭＳ 明朝" panose="02020609040205080304" pitchFamily="17" charset="-128"/>
              </a:rPr>
              <a:t/>
            </a:r>
            <a:br>
              <a:rPr lang="en-US" altLang="ja-JP" sz="2400" dirty="0" smtClean="0">
                <a:latin typeface="ＭＳ 明朝" panose="02020609040205080304" pitchFamily="17" charset="-128"/>
                <a:ea typeface="ＭＳ 明朝" panose="02020609040205080304" pitchFamily="17" charset="-128"/>
              </a:rPr>
            </a:br>
            <a:r>
              <a:rPr lang="ja-JP" altLang="en-US" sz="2400" dirty="0" smtClean="0">
                <a:latin typeface="ＭＳ 明朝" panose="02020609040205080304" pitchFamily="17" charset="-128"/>
                <a:ea typeface="ＭＳ 明朝" panose="02020609040205080304" pitchFamily="17" charset="-128"/>
              </a:rPr>
              <a:t>　</a:t>
            </a:r>
            <a:r>
              <a:rPr lang="en-US" altLang="ja-JP" sz="2400" dirty="0" smtClean="0">
                <a:latin typeface="ＭＳ 明朝" panose="02020609040205080304" pitchFamily="17" charset="-128"/>
                <a:ea typeface="ＭＳ 明朝" panose="02020609040205080304" pitchFamily="17" charset="-128"/>
              </a:rPr>
              <a:t>6675</a:t>
            </a:r>
            <a:r>
              <a:rPr lang="ja-JP" altLang="en-US" sz="2400" dirty="0">
                <a:latin typeface="ＭＳ 明朝" panose="02020609040205080304" pitchFamily="17" charset="-128"/>
                <a:ea typeface="ＭＳ 明朝" panose="02020609040205080304" pitchFamily="17" charset="-128"/>
              </a:rPr>
              <a:t>人</a:t>
            </a:r>
            <a:r>
              <a:rPr lang="ja-JP" altLang="en-US" sz="2400" dirty="0" smtClean="0">
                <a:latin typeface="ＭＳ 明朝" panose="02020609040205080304" pitchFamily="17" charset="-128"/>
                <a:ea typeface="ＭＳ 明朝" panose="02020609040205080304" pitchFamily="17" charset="-128"/>
              </a:rPr>
              <a:t>が損害賠償を求めて提訴。</a:t>
            </a:r>
            <a:endParaRPr lang="en-US" altLang="ja-JP" sz="2400" dirty="0" smtClean="0">
              <a:latin typeface="ＭＳ 明朝" panose="02020609040205080304" pitchFamily="17" charset="-128"/>
              <a:ea typeface="ＭＳ 明朝" panose="02020609040205080304" pitchFamily="17" charset="-128"/>
            </a:endParaRPr>
          </a:p>
          <a:p>
            <a:pPr marL="177800" lvl="0" indent="-177800" algn="l">
              <a:spcBef>
                <a:spcPts val="1400"/>
              </a:spcBef>
              <a:spcAft>
                <a:spcPts val="0"/>
              </a:spcAft>
              <a:buClr>
                <a:srgbClr val="0070C0"/>
              </a:buClr>
              <a:buSzPct val="80000"/>
              <a:buFont typeface="Wingdings" panose="05000000000000000000" pitchFamily="2" charset="2"/>
              <a:buChar char="l"/>
            </a:pPr>
            <a:r>
              <a:rPr lang="ja-JP" altLang="en-US" sz="2400" dirty="0" smtClean="0">
                <a:latin typeface="ＭＳ ゴシック" panose="020B0609070205080204" pitchFamily="49" charset="-128"/>
                <a:ea typeface="ＭＳ ゴシック" panose="020B0609070205080204" pitchFamily="49" charset="-128"/>
              </a:rPr>
              <a:t>原発</a:t>
            </a:r>
            <a:r>
              <a:rPr lang="ja-JP" altLang="en-US" sz="2400" dirty="0">
                <a:latin typeface="ＭＳ ゴシック" panose="020B0609070205080204" pitchFamily="49" charset="-128"/>
                <a:ea typeface="ＭＳ ゴシック" panose="020B0609070205080204" pitchFamily="49" charset="-128"/>
              </a:rPr>
              <a:t>賠償</a:t>
            </a:r>
            <a:r>
              <a:rPr lang="ja-JP" altLang="en-US" sz="2400" dirty="0" smtClean="0">
                <a:latin typeface="ＭＳ ゴシック" panose="020B0609070205080204" pitchFamily="49" charset="-128"/>
                <a:ea typeface="ＭＳ ゴシック" panose="020B0609070205080204" pitchFamily="49" charset="-128"/>
              </a:rPr>
              <a:t>訴訟、京都</a:t>
            </a:r>
            <a:r>
              <a:rPr lang="ja-JP" altLang="en-US" sz="2400" dirty="0">
                <a:latin typeface="ＭＳ ゴシック" panose="020B0609070205080204" pitchFamily="49" charset="-128"/>
                <a:ea typeface="ＭＳ ゴシック" panose="020B0609070205080204" pitchFamily="49" charset="-128"/>
              </a:rPr>
              <a:t>原告団を支援する</a:t>
            </a:r>
            <a:r>
              <a:rPr lang="ja-JP" altLang="en-US" sz="2400" dirty="0" smtClean="0">
                <a:latin typeface="ＭＳ ゴシック" panose="020B0609070205080204" pitchFamily="49" charset="-128"/>
                <a:ea typeface="ＭＳ ゴシック" panose="020B0609070205080204" pitchFamily="49" charset="-128"/>
              </a:rPr>
              <a:t>会</a:t>
            </a:r>
            <a:r>
              <a:rPr lang="en-US" altLang="ja-JP" sz="2400" dirty="0" smtClean="0">
                <a:latin typeface="ＭＳ ゴシック" panose="020B0609070205080204" pitchFamily="49" charset="-128"/>
                <a:ea typeface="ＭＳ ゴシック" panose="020B0609070205080204" pitchFamily="49" charset="-128"/>
              </a:rPr>
              <a:t/>
            </a:r>
            <a:br>
              <a:rPr lang="en-US" altLang="ja-JP" sz="2400" dirty="0" smtClean="0">
                <a:latin typeface="ＭＳ ゴシック" panose="020B0609070205080204" pitchFamily="49" charset="-128"/>
                <a:ea typeface="ＭＳ ゴシック" panose="020B0609070205080204" pitchFamily="49" charset="-128"/>
              </a:rPr>
            </a:br>
            <a:r>
              <a:rPr lang="en-US" altLang="ja-JP" sz="2400" dirty="0" smtClean="0">
                <a:latin typeface="ＭＳ 明朝" panose="02020609040205080304" pitchFamily="17" charset="-128"/>
                <a:ea typeface="ＭＳ 明朝" panose="02020609040205080304" pitchFamily="17" charset="-128"/>
              </a:rPr>
              <a:t>Blog</a:t>
            </a:r>
            <a:r>
              <a:rPr lang="ja-JP" altLang="en-US" sz="2400" dirty="0" smtClean="0">
                <a:latin typeface="ＭＳ 明朝" panose="02020609040205080304" pitchFamily="17" charset="-128"/>
                <a:ea typeface="ＭＳ 明朝" panose="02020609040205080304" pitchFamily="17" charset="-128"/>
              </a:rPr>
              <a:t>あり。</a:t>
            </a:r>
            <a:endParaRPr lang="en-US" altLang="ja-JP" sz="2400" dirty="0" smtClean="0">
              <a:latin typeface="ＭＳ 明朝" panose="02020609040205080304" pitchFamily="17" charset="-128"/>
              <a:ea typeface="ＭＳ 明朝" panose="02020609040205080304" pitchFamily="17" charset="-128"/>
            </a:endParaRPr>
          </a:p>
          <a:p>
            <a:pPr marL="101600" lvl="0" indent="0" algn="l">
              <a:spcBef>
                <a:spcPts val="1400"/>
              </a:spcBef>
              <a:spcAft>
                <a:spcPts val="0"/>
              </a:spcAft>
              <a:buClr>
                <a:srgbClr val="0070C0"/>
              </a:buClr>
              <a:buSzPct val="80000"/>
              <a:buNone/>
            </a:pP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p:txBody>
      </p:sp>
      <p:sp>
        <p:nvSpPr>
          <p:cNvPr id="4" name="正方形/長方形 3"/>
          <p:cNvSpPr/>
          <p:nvPr/>
        </p:nvSpPr>
        <p:spPr>
          <a:xfrm>
            <a:off x="7108287" y="7142656"/>
            <a:ext cx="3071675" cy="338554"/>
          </a:xfrm>
          <a:prstGeom prst="rect">
            <a:avLst/>
          </a:prstGeom>
        </p:spPr>
        <p:txBody>
          <a:bodyPr wrap="none">
            <a:spAutoFit/>
          </a:bodyPr>
          <a:lstStyle/>
          <a:p>
            <a:pPr lvl="0"/>
            <a:r>
              <a:rPr kumimoji="1" lang="en-US" altLang="ja-JP" sz="1600" dirty="0"/>
              <a:t>【</a:t>
            </a:r>
            <a:r>
              <a:rPr kumimoji="1" lang="en-US" altLang="ja-JP" sz="1600" dirty="0" smtClean="0"/>
              <a:t>No.</a:t>
            </a:r>
            <a:fld id="{9F0A398C-84FC-4ACD-894B-D02616A81230}" type="slidenum">
              <a:rPr kumimoji="1" lang="en-US" altLang="ja-JP" sz="1600" smtClean="0"/>
              <a:t>7</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3036047139"/>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116541" y="301625"/>
            <a:ext cx="9848553" cy="1262063"/>
          </a:xfrm>
          <a:prstGeom prst="rect">
            <a:avLst/>
          </a:prstGeom>
          <a:noFill/>
          <a:ln>
            <a:noFill/>
          </a:ln>
        </p:spPr>
        <p:txBody>
          <a:bodyPr lIns="0" tIns="28200" rIns="0" bIns="0" anchor="ctr" anchorCtr="0">
            <a:noAutofit/>
          </a:bodyPr>
          <a:lstStyle/>
          <a:p>
            <a:pPr marL="0" marR="0" lvl="0" indent="0" algn="ctr" rtl="0">
              <a:lnSpc>
                <a:spcPct val="93000"/>
              </a:lnSpc>
              <a:spcBef>
                <a:spcPts val="0"/>
              </a:spcBef>
              <a:spcAft>
                <a:spcPts val="0"/>
              </a:spcAft>
              <a:buClr>
                <a:srgbClr val="3333FF"/>
              </a:buClr>
              <a:buSzPct val="25000"/>
              <a:buFont typeface="Arial"/>
              <a:buNone/>
            </a:pPr>
            <a:r>
              <a:rPr lang="ja-JP" altLang="en-US" sz="3200" b="0" i="0" u="none" strike="noStrike" cap="none" baseline="0" dirty="0" smtClean="0">
                <a:solidFill>
                  <a:srgbClr val="3333FF"/>
                </a:solidFill>
                <a:latin typeface="Arial"/>
                <a:ea typeface="Arial"/>
                <a:cs typeface="Arial"/>
                <a:sym typeface="Arial"/>
              </a:rPr>
              <a:t>裁判所</a:t>
            </a:r>
            <a:r>
              <a:rPr lang="en-US" sz="3200" b="0" i="0" u="none" strike="noStrike" cap="none" baseline="0" dirty="0" err="1" smtClean="0">
                <a:solidFill>
                  <a:srgbClr val="3333FF"/>
                </a:solidFill>
                <a:latin typeface="Arial"/>
                <a:ea typeface="Arial"/>
                <a:cs typeface="Arial"/>
                <a:sym typeface="Arial"/>
              </a:rPr>
              <a:t>における</a:t>
            </a:r>
            <a:r>
              <a:rPr lang="en-US" sz="4400" b="0" i="0" u="none" strike="noStrike" cap="none" baseline="0" dirty="0">
                <a:solidFill>
                  <a:srgbClr val="3333FF"/>
                </a:solidFill>
                <a:latin typeface="Arial"/>
                <a:ea typeface="Arial"/>
                <a:cs typeface="Arial"/>
                <a:sym typeface="Arial"/>
              </a:rPr>
              <a:t/>
            </a:r>
            <a:br>
              <a:rPr lang="en-US" sz="4400" b="0" i="0" u="none" strike="noStrike" cap="none" baseline="0" dirty="0">
                <a:solidFill>
                  <a:srgbClr val="3333FF"/>
                </a:solidFill>
                <a:latin typeface="Arial"/>
                <a:ea typeface="Arial"/>
                <a:cs typeface="Arial"/>
                <a:sym typeface="Arial"/>
              </a:rPr>
            </a:br>
            <a:r>
              <a:rPr lang="ja-JP" altLang="en-US" sz="4400" b="0" i="0" u="none" strike="noStrike" cap="none" baseline="0" dirty="0" smtClean="0">
                <a:solidFill>
                  <a:srgbClr val="3333FF"/>
                </a:solidFill>
                <a:latin typeface="Arial"/>
                <a:ea typeface="Arial"/>
                <a:cs typeface="Arial"/>
                <a:sym typeface="Arial"/>
              </a:rPr>
              <a:t>脱</a:t>
            </a:r>
            <a:r>
              <a:rPr lang="en-US" sz="4400" b="0" i="0" u="none" strike="noStrike" cap="none" baseline="0" dirty="0" err="1" smtClean="0">
                <a:solidFill>
                  <a:srgbClr val="3333FF"/>
                </a:solidFill>
                <a:latin typeface="Arial"/>
                <a:ea typeface="Arial"/>
                <a:cs typeface="Arial"/>
                <a:sym typeface="Arial"/>
              </a:rPr>
              <a:t>原発訴訟</a:t>
            </a:r>
            <a:r>
              <a:rPr lang="ja-JP" altLang="en-US" sz="4400" b="0" i="0" u="none" strike="noStrike" cap="none" baseline="0" dirty="0" smtClean="0">
                <a:solidFill>
                  <a:srgbClr val="3333FF"/>
                </a:solidFill>
                <a:latin typeface="Arial"/>
                <a:ea typeface="Arial"/>
                <a:cs typeface="Arial"/>
                <a:sym typeface="Arial"/>
              </a:rPr>
              <a:t>の判断枠組み</a:t>
            </a:r>
            <a:endParaRPr lang="en-US" sz="4400" b="0" i="0" u="none" strike="noStrike" cap="none" baseline="0" dirty="0">
              <a:solidFill>
                <a:srgbClr val="3333FF"/>
              </a:solidFill>
              <a:latin typeface="Arial"/>
              <a:ea typeface="Arial"/>
              <a:cs typeface="Arial"/>
              <a:sym typeface="Arial"/>
            </a:endParaRPr>
          </a:p>
        </p:txBody>
      </p:sp>
      <p:sp>
        <p:nvSpPr>
          <p:cNvPr id="24" name="Shape 24"/>
          <p:cNvSpPr txBox="1">
            <a:spLocks noGrp="1"/>
          </p:cNvSpPr>
          <p:nvPr>
            <p:ph type="body" idx="4294967295"/>
          </p:nvPr>
        </p:nvSpPr>
        <p:spPr>
          <a:xfrm>
            <a:off x="116541" y="1768475"/>
            <a:ext cx="9848553" cy="4989513"/>
          </a:xfrm>
          <a:prstGeom prst="rect">
            <a:avLst/>
          </a:prstGeom>
          <a:noFill/>
          <a:ln>
            <a:noFill/>
          </a:ln>
        </p:spPr>
        <p:txBody>
          <a:bodyPr lIns="0" tIns="28200" rIns="0" bIns="0" anchor="t" anchorCtr="0">
            <a:noAutofit/>
          </a:bodyPr>
          <a:lstStyle/>
          <a:p>
            <a:pPr marL="177800" lvl="0" indent="-177800">
              <a:spcBef>
                <a:spcPts val="1400"/>
              </a:spcBef>
              <a:buClr>
                <a:srgbClr val="0070C0"/>
              </a:buClr>
              <a:buSzPct val="80000"/>
              <a:buFont typeface="Wingdings" panose="05000000000000000000" pitchFamily="2" charset="2"/>
              <a:buChar char="l"/>
            </a:pPr>
            <a:r>
              <a:rPr lang="ja-JP" altLang="en-US" sz="2400" dirty="0">
                <a:latin typeface="ＭＳ 明朝" panose="02020609040205080304" pitchFamily="17" charset="-128"/>
                <a:ea typeface="ＭＳ 明朝" panose="02020609040205080304" pitchFamily="17" charset="-128"/>
              </a:rPr>
              <a:t>従前の原発訴訟においては、</a:t>
            </a:r>
            <a:r>
              <a:rPr lang="ja-JP" altLang="en-US" sz="2400" dirty="0" smtClean="0">
                <a:latin typeface="ＭＳ 明朝" panose="02020609040205080304" pitchFamily="17" charset="-128"/>
                <a:ea typeface="ＭＳ 明朝" panose="02020609040205080304" pitchFamily="17" charset="-128"/>
              </a:rPr>
              <a:t>行政官庁や電力会社の</a:t>
            </a:r>
            <a:r>
              <a:rPr lang="ja-JP" altLang="en-US" sz="2400" dirty="0">
                <a:latin typeface="ＭＳ 明朝" panose="02020609040205080304" pitchFamily="17" charset="-128"/>
                <a:ea typeface="ＭＳ 明朝" panose="02020609040205080304" pitchFamily="17" charset="-128"/>
              </a:rPr>
              <a:t>膨大な立証や安全神話に惑わされ、</a:t>
            </a:r>
            <a:r>
              <a:rPr lang="ja-JP" altLang="en-US" sz="2400" dirty="0" smtClean="0">
                <a:latin typeface="ＭＳ 明朝" panose="02020609040205080304" pitchFamily="17" charset="-128"/>
                <a:ea typeface="ＭＳ 明朝" panose="02020609040205080304" pitchFamily="17" charset="-128"/>
              </a:rPr>
              <a:t>行政側の</a:t>
            </a:r>
            <a:r>
              <a:rPr lang="ja-JP" altLang="en-US" sz="2400" dirty="0">
                <a:latin typeface="ＭＳ 明朝" panose="02020609040205080304" pitchFamily="17" charset="-128"/>
                <a:ea typeface="ＭＳ 明朝" panose="02020609040205080304" pitchFamily="17" charset="-128"/>
              </a:rPr>
              <a:t>科学技術的裁量を広く認め</a:t>
            </a:r>
            <a:r>
              <a:rPr lang="ja-JP" altLang="en-US" sz="2400" dirty="0" smtClean="0">
                <a:latin typeface="ＭＳ 明朝" panose="02020609040205080304" pitchFamily="17" charset="-128"/>
                <a:ea typeface="ＭＳ 明朝" panose="02020609040205080304" pitchFamily="17" charset="-128"/>
              </a:rPr>
              <a:t>、または</a:t>
            </a:r>
            <a:r>
              <a:rPr lang="ja-JP" altLang="en-US" sz="2400" dirty="0">
                <a:latin typeface="ＭＳ 明朝" panose="02020609040205080304" pitchFamily="17" charset="-128"/>
                <a:ea typeface="ＭＳ 明朝" panose="02020609040205080304" pitchFamily="17" charset="-128"/>
              </a:rPr>
              <a:t>原子力発電所の危険性について住民に過度の立証責任を課したため</a:t>
            </a:r>
            <a:r>
              <a:rPr lang="ja-JP" altLang="en-US" sz="2400" dirty="0" smtClean="0">
                <a:latin typeface="ＭＳ 明朝" panose="02020609040205080304" pitchFamily="17" charset="-128"/>
                <a:ea typeface="ＭＳ 明朝" panose="02020609040205080304" pitchFamily="17" charset="-128"/>
              </a:rPr>
              <a:t>、科学技術的問題に</a:t>
            </a:r>
            <a:r>
              <a:rPr lang="ja-JP" altLang="en-US" sz="2400" dirty="0">
                <a:latin typeface="ＭＳ 明朝" panose="02020609040205080304" pitchFamily="17" charset="-128"/>
                <a:ea typeface="ＭＳ 明朝" panose="02020609040205080304" pitchFamily="17" charset="-128"/>
              </a:rPr>
              <a:t>十分に踏み込まずに、行政庁や事業者の主張を追認して</a:t>
            </a:r>
            <a:r>
              <a:rPr lang="ja-JP" altLang="en-US" sz="2400" dirty="0" smtClean="0">
                <a:latin typeface="ＭＳ 明朝" panose="02020609040205080304" pitchFamily="17" charset="-128"/>
                <a:ea typeface="ＭＳ 明朝" panose="02020609040205080304" pitchFamily="17" charset="-128"/>
              </a:rPr>
              <a:t>きた。</a:t>
            </a:r>
            <a:endParaRPr lang="en-US" altLang="ja-JP" sz="2400" dirty="0" smtClean="0">
              <a:latin typeface="ＭＳ 明朝" panose="02020609040205080304" pitchFamily="17" charset="-128"/>
              <a:ea typeface="ＭＳ 明朝" panose="02020609040205080304" pitchFamily="17" charset="-128"/>
            </a:endParaRPr>
          </a:p>
          <a:p>
            <a:pPr marL="177800" lvl="0" indent="-177800">
              <a:spcBef>
                <a:spcPts val="1400"/>
              </a:spcBef>
              <a:buClr>
                <a:srgbClr val="0070C0"/>
              </a:buClr>
              <a:buSzPct val="80000"/>
              <a:buFont typeface="Wingdings" panose="05000000000000000000" pitchFamily="2" charset="2"/>
              <a:buChar char="l"/>
            </a:pPr>
            <a:r>
              <a:rPr lang="ja-JP" altLang="en-US" sz="2400" dirty="0" smtClean="0">
                <a:solidFill>
                  <a:prstClr val="black"/>
                </a:solidFill>
                <a:latin typeface="ＭＳ 明朝" panose="02020609040205080304" pitchFamily="17" charset="-128"/>
                <a:ea typeface="ＭＳ 明朝" panose="02020609040205080304" pitchFamily="17" charset="-128"/>
              </a:rPr>
              <a:t>さらに、住民側の提起した科学</a:t>
            </a:r>
            <a:r>
              <a:rPr lang="ja-JP" altLang="en-US" sz="2400" dirty="0">
                <a:solidFill>
                  <a:prstClr val="black"/>
                </a:solidFill>
                <a:latin typeface="ＭＳ 明朝" panose="02020609040205080304" pitchFamily="17" charset="-128"/>
                <a:ea typeface="ＭＳ 明朝" panose="02020609040205080304" pitchFamily="17" charset="-128"/>
              </a:rPr>
              <a:t>技術的</a:t>
            </a:r>
            <a:r>
              <a:rPr lang="ja-JP" altLang="en-US" sz="2400" dirty="0" smtClean="0">
                <a:solidFill>
                  <a:prstClr val="black"/>
                </a:solidFill>
                <a:latin typeface="ＭＳ 明朝" panose="02020609040205080304" pitchFamily="17" charset="-128"/>
                <a:ea typeface="ＭＳ 明朝" panose="02020609040205080304" pitchFamily="17" charset="-128"/>
              </a:rPr>
              <a:t>問題についても、ことさらに無視されることもあった</a:t>
            </a:r>
            <a:r>
              <a:rPr lang="ja-JP" altLang="en-US" sz="1800" dirty="0" smtClean="0">
                <a:solidFill>
                  <a:prstClr val="black"/>
                </a:solidFill>
                <a:latin typeface="ＭＳ 明朝" panose="02020609040205080304" pitchFamily="17" charset="-128"/>
                <a:ea typeface="ＭＳ 明朝" panose="02020609040205080304" pitchFamily="17" charset="-128"/>
              </a:rPr>
              <a:t>（伊方訴訟）</a:t>
            </a:r>
            <a:r>
              <a:rPr lang="ja-JP" altLang="en-US" sz="2400" dirty="0" smtClean="0">
                <a:solidFill>
                  <a:prstClr val="black"/>
                </a:solidFill>
                <a:latin typeface="ＭＳ 明朝" panose="02020609040205080304" pitchFamily="17" charset="-128"/>
                <a:ea typeface="ＭＳ 明朝" panose="02020609040205080304" pitchFamily="17" charset="-128"/>
              </a:rPr>
              <a:t>。</a:t>
            </a:r>
            <a:endParaRPr lang="en-US" altLang="ja-JP" sz="2400" dirty="0">
              <a:solidFill>
                <a:prstClr val="black"/>
              </a:solidFill>
              <a:latin typeface="ＭＳ 明朝" panose="02020609040205080304" pitchFamily="17" charset="-128"/>
              <a:ea typeface="ＭＳ 明朝" panose="02020609040205080304" pitchFamily="17" charset="-128"/>
            </a:endParaRPr>
          </a:p>
          <a:p>
            <a:pPr marL="177800" lvl="0" indent="-177800">
              <a:spcBef>
                <a:spcPts val="1400"/>
              </a:spcBef>
              <a:buClr>
                <a:srgbClr val="0070C0"/>
              </a:buClr>
              <a:buSzPct val="80000"/>
              <a:buFont typeface="Wingdings" panose="05000000000000000000" pitchFamily="2" charset="2"/>
              <a:buChar char="l"/>
            </a:pPr>
            <a:r>
              <a:rPr lang="ja-JP" altLang="en-US" sz="2400" dirty="0" smtClean="0">
                <a:solidFill>
                  <a:prstClr val="black"/>
                </a:solidFill>
                <a:latin typeface="ＭＳ 明朝" panose="02020609040205080304" pitchFamily="17" charset="-128"/>
                <a:ea typeface="ＭＳ 明朝" panose="02020609040205080304" pitchFamily="17" charset="-128"/>
              </a:rPr>
              <a:t>福島</a:t>
            </a:r>
            <a:r>
              <a:rPr lang="ja-JP" altLang="en-US" sz="2400" dirty="0">
                <a:solidFill>
                  <a:prstClr val="black"/>
                </a:solidFill>
                <a:latin typeface="ＭＳ 明朝" panose="02020609040205080304" pitchFamily="17" charset="-128"/>
                <a:ea typeface="ＭＳ 明朝" panose="02020609040205080304" pitchFamily="17" charset="-128"/>
              </a:rPr>
              <a:t>第一原発事故の発生後、裁判所内部の研究会においても、原発関連訴訟に関する従来の判断枠組みや安全性審査に関する審査密度について、再検討がなされて</a:t>
            </a:r>
            <a:r>
              <a:rPr lang="ja-JP" altLang="en-US" sz="2400" dirty="0" smtClean="0">
                <a:solidFill>
                  <a:prstClr val="black"/>
                </a:solidFill>
                <a:latin typeface="ＭＳ 明朝" panose="02020609040205080304" pitchFamily="17" charset="-128"/>
                <a:ea typeface="ＭＳ 明朝" panose="02020609040205080304" pitchFamily="17" charset="-128"/>
              </a:rPr>
              <a:t>いるといわれる。</a:t>
            </a:r>
            <a:endParaRPr lang="en-US" sz="2400" b="0" i="0" u="none" strike="noStrike" cap="none" baseline="0" dirty="0">
              <a:solidFill>
                <a:srgbClr val="000000"/>
              </a:solidFill>
              <a:latin typeface="ＭＳ 明朝" panose="02020609040205080304" pitchFamily="17" charset="-128"/>
              <a:ea typeface="ＭＳ 明朝" panose="02020609040205080304" pitchFamily="17" charset="-128"/>
              <a:sym typeface="Arial"/>
            </a:endParaRPr>
          </a:p>
          <a:p>
            <a:pPr marL="177800" lvl="0" indent="-177800">
              <a:spcBef>
                <a:spcPts val="1400"/>
              </a:spcBef>
              <a:buClr>
                <a:srgbClr val="0070C0"/>
              </a:buClr>
              <a:buSzPct val="80000"/>
              <a:buFont typeface="Wingdings" panose="05000000000000000000" pitchFamily="2" charset="2"/>
              <a:buChar char="l"/>
            </a:pPr>
            <a:r>
              <a:rPr lang="ja-JP" altLang="en-US" sz="2400" dirty="0" smtClean="0">
                <a:latin typeface="ＭＳ 明朝" panose="02020609040205080304" pitchFamily="17" charset="-128"/>
                <a:ea typeface="ＭＳ 明朝" panose="02020609040205080304" pitchFamily="17" charset="-128"/>
                <a:cs typeface="Arial"/>
                <a:sym typeface="Arial"/>
              </a:rPr>
              <a:t>そして、</a:t>
            </a:r>
            <a:r>
              <a:rPr lang="en-US" altLang="ja-JP" sz="2400" dirty="0" smtClean="0">
                <a:latin typeface="ＭＳ 明朝" panose="02020609040205080304" pitchFamily="17" charset="-128"/>
                <a:ea typeface="ＭＳ 明朝" panose="02020609040205080304" pitchFamily="17" charset="-128"/>
                <a:cs typeface="Arial"/>
                <a:sym typeface="Arial"/>
              </a:rPr>
              <a:t>2014</a:t>
            </a:r>
            <a:r>
              <a:rPr lang="ja-JP" altLang="en-US" sz="2400" dirty="0" smtClean="0">
                <a:latin typeface="ＭＳ 明朝" panose="02020609040205080304" pitchFamily="17" charset="-128"/>
                <a:ea typeface="ＭＳ 明朝" panose="02020609040205080304" pitchFamily="17" charset="-128"/>
                <a:cs typeface="Arial"/>
                <a:sym typeface="Arial"/>
              </a:rPr>
              <a:t>年</a:t>
            </a:r>
            <a:r>
              <a:rPr lang="en-US" altLang="ja-JP" sz="2400" dirty="0" smtClean="0">
                <a:latin typeface="ＭＳ 明朝" panose="02020609040205080304" pitchFamily="17" charset="-128"/>
                <a:ea typeface="ＭＳ 明朝" panose="02020609040205080304" pitchFamily="17" charset="-128"/>
                <a:cs typeface="Arial"/>
                <a:sym typeface="Arial"/>
              </a:rPr>
              <a:t>5</a:t>
            </a:r>
            <a:r>
              <a:rPr lang="ja-JP" altLang="en-US" sz="2400" dirty="0" smtClean="0">
                <a:latin typeface="ＭＳ 明朝" panose="02020609040205080304" pitchFamily="17" charset="-128"/>
                <a:ea typeface="ＭＳ 明朝" panose="02020609040205080304" pitchFamily="17" charset="-128"/>
                <a:cs typeface="Arial"/>
                <a:sym typeface="Arial"/>
              </a:rPr>
              <a:t>月、福井</a:t>
            </a:r>
            <a:r>
              <a:rPr lang="en-US" altLang="ja-JP" sz="2400" dirty="0" err="1" smtClean="0">
                <a:latin typeface="ＭＳ 明朝" panose="02020609040205080304" pitchFamily="17" charset="-128"/>
                <a:ea typeface="ＭＳ 明朝" panose="02020609040205080304" pitchFamily="17" charset="-128"/>
                <a:cs typeface="Arial"/>
                <a:sym typeface="Arial"/>
              </a:rPr>
              <a:t>地裁における</a:t>
            </a:r>
            <a:r>
              <a:rPr lang="ja-JP" altLang="en-US" sz="2400" dirty="0" smtClean="0">
                <a:latin typeface="ＭＳ 明朝" panose="02020609040205080304" pitchFamily="17" charset="-128"/>
                <a:ea typeface="ＭＳ 明朝" panose="02020609040205080304" pitchFamily="17" charset="-128"/>
                <a:cs typeface="Arial"/>
                <a:sym typeface="Arial"/>
              </a:rPr>
              <a:t>「</a:t>
            </a:r>
            <a:r>
              <a:rPr lang="en-US" altLang="ja-JP" sz="2400" dirty="0" smtClean="0">
                <a:latin typeface="ＭＳ 明朝" panose="02020609040205080304" pitchFamily="17" charset="-128"/>
                <a:ea typeface="ＭＳ 明朝" panose="02020609040205080304" pitchFamily="17" charset="-128"/>
                <a:cs typeface="Arial"/>
                <a:sym typeface="Arial"/>
              </a:rPr>
              <a:t>大飯原発</a:t>
            </a:r>
            <a:r>
              <a:rPr lang="en-US" altLang="ja-JP" sz="2400" dirty="0">
                <a:latin typeface="ＭＳ 明朝" panose="02020609040205080304" pitchFamily="17" charset="-128"/>
                <a:ea typeface="ＭＳ 明朝" panose="02020609040205080304" pitchFamily="17" charset="-128"/>
                <a:cs typeface="Arial"/>
                <a:sym typeface="Arial"/>
              </a:rPr>
              <a:t>3</a:t>
            </a:r>
            <a:r>
              <a:rPr lang="ja-JP" altLang="en-US" sz="2400" dirty="0">
                <a:latin typeface="ＭＳ 明朝" panose="02020609040205080304" pitchFamily="17" charset="-128"/>
                <a:ea typeface="ＭＳ 明朝" panose="02020609040205080304" pitchFamily="17" charset="-128"/>
                <a:cs typeface="Arial"/>
                <a:sym typeface="Arial"/>
              </a:rPr>
              <a:t>・</a:t>
            </a:r>
            <a:r>
              <a:rPr lang="en-US" altLang="ja-JP" sz="2400" dirty="0">
                <a:latin typeface="ＭＳ 明朝" panose="02020609040205080304" pitchFamily="17" charset="-128"/>
                <a:ea typeface="ＭＳ 明朝" panose="02020609040205080304" pitchFamily="17" charset="-128"/>
                <a:cs typeface="Arial"/>
                <a:sym typeface="Arial"/>
              </a:rPr>
              <a:t>4</a:t>
            </a:r>
            <a:r>
              <a:rPr lang="ja-JP" altLang="en-US" sz="2400" dirty="0">
                <a:latin typeface="ＭＳ 明朝" panose="02020609040205080304" pitchFamily="17" charset="-128"/>
                <a:ea typeface="ＭＳ 明朝" panose="02020609040205080304" pitchFamily="17" charset="-128"/>
                <a:cs typeface="Arial"/>
              </a:rPr>
              <a:t>号機運転</a:t>
            </a:r>
            <a:r>
              <a:rPr lang="en-US" altLang="ja-JP" sz="2400" dirty="0" err="1">
                <a:latin typeface="ＭＳ 明朝" panose="02020609040205080304" pitchFamily="17" charset="-128"/>
                <a:ea typeface="ＭＳ 明朝" panose="02020609040205080304" pitchFamily="17" charset="-128"/>
                <a:cs typeface="Arial"/>
              </a:rPr>
              <a:t>差止</a:t>
            </a:r>
            <a:r>
              <a:rPr lang="ja-JP" altLang="en-US" sz="2400" dirty="0" smtClean="0">
                <a:latin typeface="ＭＳ 明朝" panose="02020609040205080304" pitchFamily="17" charset="-128"/>
                <a:ea typeface="ＭＳ 明朝" panose="02020609040205080304" pitchFamily="17" charset="-128"/>
                <a:cs typeface="Arial"/>
                <a:sym typeface="Arial"/>
              </a:rPr>
              <a:t>の請求」に関して、歴史的、画期的な判決がでた。</a:t>
            </a:r>
            <a:r>
              <a:rPr lang="ja-JP" altLang="en-US" sz="1800" dirty="0" smtClean="0">
                <a:latin typeface="ＭＳ 明朝" panose="02020609040205080304" pitchFamily="17" charset="-128"/>
                <a:ea typeface="ＭＳ 明朝" panose="02020609040205080304" pitchFamily="17" charset="-128"/>
                <a:sym typeface="Arial"/>
              </a:rPr>
              <a:t>（</a:t>
            </a:r>
            <a:r>
              <a:rPr lang="en-US" altLang="ja-JP" sz="1800" dirty="0">
                <a:latin typeface="ＭＳ 明朝" panose="02020609040205080304" pitchFamily="17" charset="-128"/>
                <a:ea typeface="ＭＳ 明朝" panose="02020609040205080304" pitchFamily="17" charset="-128"/>
              </a:rPr>
              <a:t>2014年 </a:t>
            </a:r>
            <a:r>
              <a:rPr lang="en-US" altLang="ja-JP" sz="1800" dirty="0" smtClean="0">
                <a:latin typeface="ＭＳ 明朝" panose="02020609040205080304" pitchFamily="17" charset="-128"/>
                <a:ea typeface="ＭＳ 明朝" panose="02020609040205080304" pitchFamily="17" charset="-128"/>
              </a:rPr>
              <a:t>5</a:t>
            </a:r>
            <a:r>
              <a:rPr lang="en-US" altLang="ja-JP" sz="1800" dirty="0">
                <a:latin typeface="ＭＳ 明朝" panose="02020609040205080304" pitchFamily="17" charset="-128"/>
                <a:ea typeface="ＭＳ 明朝" panose="02020609040205080304" pitchFamily="17" charset="-128"/>
              </a:rPr>
              <a:t>月21日</a:t>
            </a:r>
            <a:r>
              <a:rPr lang="ja-JP" altLang="en-US" sz="1800" dirty="0" smtClean="0">
                <a:latin typeface="ＭＳ 明朝" panose="02020609040205080304" pitchFamily="17" charset="-128"/>
                <a:ea typeface="ＭＳ 明朝" panose="02020609040205080304" pitchFamily="17" charset="-128"/>
                <a:sym typeface="Arial"/>
              </a:rPr>
              <a:t>）</a:t>
            </a:r>
            <a:endParaRPr lang="en-US" altLang="ja-JP" sz="1800" dirty="0" smtClean="0">
              <a:latin typeface="ＭＳ 明朝" panose="02020609040205080304" pitchFamily="17" charset="-128"/>
              <a:ea typeface="ＭＳ 明朝" panose="02020609040205080304" pitchFamily="17" charset="-128"/>
            </a:endParaRPr>
          </a:p>
        </p:txBody>
      </p:sp>
      <p:sp>
        <p:nvSpPr>
          <p:cNvPr id="4" name="正方形/長方形 3"/>
          <p:cNvSpPr/>
          <p:nvPr/>
        </p:nvSpPr>
        <p:spPr>
          <a:xfrm>
            <a:off x="7108287" y="7142656"/>
            <a:ext cx="3071675" cy="338554"/>
          </a:xfrm>
          <a:prstGeom prst="rect">
            <a:avLst/>
          </a:prstGeom>
        </p:spPr>
        <p:txBody>
          <a:bodyPr wrap="none">
            <a:spAutoFit/>
          </a:bodyPr>
          <a:lstStyle/>
          <a:p>
            <a:r>
              <a:rPr kumimoji="1" lang="en-US" altLang="ja-JP" sz="1600" dirty="0"/>
              <a:t>【</a:t>
            </a:r>
            <a:r>
              <a:rPr kumimoji="1" lang="en-US" altLang="ja-JP" sz="1600" dirty="0" smtClean="0"/>
              <a:t>No.</a:t>
            </a:r>
            <a:fld id="{9F0A398C-84FC-4ACD-894B-D02616A81230}" type="slidenum">
              <a:rPr kumimoji="1" lang="en-US" altLang="ja-JP" sz="1600" smtClean="0"/>
              <a:pPr/>
              <a:t>8</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270510689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idx="4294967295"/>
          </p:nvPr>
        </p:nvSpPr>
        <p:spPr>
          <a:xfrm>
            <a:off x="111967" y="301625"/>
            <a:ext cx="9853128" cy="1262063"/>
          </a:xfrm>
          <a:prstGeom prst="rect">
            <a:avLst/>
          </a:prstGeom>
          <a:noFill/>
          <a:ln>
            <a:noFill/>
          </a:ln>
        </p:spPr>
        <p:txBody>
          <a:bodyPr lIns="0" tIns="28200" rIns="0" bIns="0" anchor="ctr" anchorCtr="0">
            <a:noAutofit/>
          </a:bodyPr>
          <a:lstStyle/>
          <a:p>
            <a:pPr algn="ctr">
              <a:buClr>
                <a:srgbClr val="3333FF"/>
              </a:buClr>
              <a:buSzPct val="25000"/>
            </a:pPr>
            <a:r>
              <a:rPr lang="ja-JP" altLang="en-US" sz="3200" b="0" i="0" u="none" strike="noStrike" cap="none" baseline="0" dirty="0" smtClean="0">
                <a:solidFill>
                  <a:srgbClr val="3333FF"/>
                </a:solidFill>
                <a:latin typeface="Arial"/>
                <a:ea typeface="Arial"/>
                <a:cs typeface="Arial"/>
                <a:sym typeface="Arial"/>
              </a:rPr>
              <a:t>福井</a:t>
            </a:r>
            <a:r>
              <a:rPr lang="en-US" sz="3200" b="0" i="0" u="none" strike="noStrike" cap="none" baseline="0" dirty="0" err="1" smtClean="0">
                <a:solidFill>
                  <a:srgbClr val="3333FF"/>
                </a:solidFill>
                <a:latin typeface="Arial"/>
                <a:ea typeface="Arial"/>
                <a:cs typeface="Arial"/>
                <a:sym typeface="Arial"/>
              </a:rPr>
              <a:t>地裁における</a:t>
            </a:r>
            <a:r>
              <a:rPr lang="en-US" sz="4400" b="0" i="0" u="none" strike="noStrike" cap="none" baseline="0" dirty="0">
                <a:solidFill>
                  <a:srgbClr val="3333FF"/>
                </a:solidFill>
                <a:latin typeface="Arial"/>
                <a:ea typeface="Arial"/>
                <a:cs typeface="Arial"/>
                <a:sym typeface="Arial"/>
              </a:rPr>
              <a:t/>
            </a:r>
            <a:br>
              <a:rPr lang="en-US" sz="4400" b="0" i="0" u="none" strike="noStrike" cap="none" baseline="0" dirty="0">
                <a:solidFill>
                  <a:srgbClr val="3333FF"/>
                </a:solidFill>
                <a:latin typeface="Arial"/>
                <a:ea typeface="Arial"/>
                <a:cs typeface="Arial"/>
                <a:sym typeface="Arial"/>
              </a:rPr>
            </a:br>
            <a:r>
              <a:rPr lang="en-US" sz="4400" b="0" i="0" u="none" strike="noStrike" cap="none" baseline="0" dirty="0" smtClean="0">
                <a:solidFill>
                  <a:srgbClr val="3333FF"/>
                </a:solidFill>
                <a:latin typeface="Arial"/>
                <a:ea typeface="Arial"/>
                <a:cs typeface="Arial"/>
                <a:sym typeface="Arial"/>
              </a:rPr>
              <a:t>大飯原発3</a:t>
            </a:r>
            <a:r>
              <a:rPr lang="ja-JP" altLang="en-US" sz="4400" b="0" i="0" u="none" strike="noStrike" cap="none" baseline="0" dirty="0" smtClean="0">
                <a:solidFill>
                  <a:srgbClr val="3333FF"/>
                </a:solidFill>
                <a:latin typeface="Arial"/>
                <a:ea typeface="Arial"/>
                <a:cs typeface="Arial"/>
                <a:sym typeface="Arial"/>
              </a:rPr>
              <a:t>・</a:t>
            </a:r>
            <a:r>
              <a:rPr lang="en-US" altLang="ja-JP" sz="4400" b="0" i="0" u="none" strike="noStrike" cap="none" baseline="0" dirty="0" smtClean="0">
                <a:solidFill>
                  <a:srgbClr val="3333FF"/>
                </a:solidFill>
                <a:latin typeface="Arial"/>
                <a:ea typeface="Arial"/>
                <a:cs typeface="Arial"/>
                <a:sym typeface="Arial"/>
              </a:rPr>
              <a:t>4</a:t>
            </a:r>
            <a:r>
              <a:rPr lang="ja-JP" altLang="en-US" sz="4400" dirty="0">
                <a:solidFill>
                  <a:srgbClr val="3333FF"/>
                </a:solidFill>
                <a:latin typeface="Arial"/>
                <a:ea typeface="Arial"/>
                <a:cs typeface="Arial"/>
              </a:rPr>
              <a:t>号機運転</a:t>
            </a:r>
            <a:r>
              <a:rPr lang="en-US" sz="4400" dirty="0" err="1">
                <a:solidFill>
                  <a:srgbClr val="3333FF"/>
                </a:solidFill>
                <a:latin typeface="Arial"/>
                <a:ea typeface="Arial"/>
                <a:cs typeface="Arial"/>
              </a:rPr>
              <a:t>差止</a:t>
            </a:r>
            <a:r>
              <a:rPr lang="ja-JP" altLang="en-US" sz="4400" b="0" i="0" u="none" strike="noStrike" cap="none" baseline="0" dirty="0" smtClean="0">
                <a:solidFill>
                  <a:srgbClr val="3333FF"/>
                </a:solidFill>
                <a:latin typeface="Arial"/>
                <a:ea typeface="Arial"/>
                <a:cs typeface="Arial"/>
                <a:sym typeface="Arial"/>
              </a:rPr>
              <a:t>の判決</a:t>
            </a:r>
            <a:r>
              <a:rPr lang="en-US" altLang="ja-JP" sz="4400" b="0" i="0" u="none" strike="noStrike" cap="none" baseline="0" dirty="0" smtClean="0">
                <a:solidFill>
                  <a:srgbClr val="3333FF"/>
                </a:solidFill>
                <a:latin typeface="Arial"/>
                <a:ea typeface="Arial"/>
                <a:cs typeface="Arial"/>
                <a:sym typeface="Arial"/>
              </a:rPr>
              <a:t/>
            </a:r>
            <a:br>
              <a:rPr lang="en-US" altLang="ja-JP" sz="4400" b="0" i="0" u="none" strike="noStrike" cap="none" baseline="0" dirty="0" smtClean="0">
                <a:solidFill>
                  <a:srgbClr val="3333FF"/>
                </a:solidFill>
                <a:latin typeface="Arial"/>
                <a:ea typeface="Arial"/>
                <a:cs typeface="Arial"/>
                <a:sym typeface="Arial"/>
              </a:rPr>
            </a:br>
            <a:r>
              <a:rPr lang="ja-JP" altLang="en-US" sz="2400" b="0" i="0" u="none" strike="noStrike" cap="none" baseline="0" dirty="0" smtClean="0">
                <a:solidFill>
                  <a:schemeClr val="tx1"/>
                </a:solidFill>
                <a:sym typeface="Arial"/>
              </a:rPr>
              <a:t>（</a:t>
            </a:r>
            <a:r>
              <a:rPr lang="en-US" altLang="ja-JP" sz="2400" b="0" i="0" u="none" strike="noStrike" cap="none" baseline="0" dirty="0" smtClean="0">
                <a:solidFill>
                  <a:schemeClr val="tx1"/>
                </a:solidFill>
                <a:sym typeface="Arial"/>
              </a:rPr>
              <a:t>2013</a:t>
            </a:r>
            <a:r>
              <a:rPr lang="ja-JP" altLang="en-US" sz="2400" b="0" i="0" u="none" strike="noStrike" cap="none" baseline="0" dirty="0" smtClean="0">
                <a:solidFill>
                  <a:schemeClr val="tx1"/>
                </a:solidFill>
                <a:sym typeface="Arial"/>
              </a:rPr>
              <a:t>年</a:t>
            </a:r>
            <a:r>
              <a:rPr lang="en-US" altLang="ja-JP" sz="2400" b="0" i="0" u="none" strike="noStrike" cap="none" baseline="0" dirty="0" smtClean="0">
                <a:solidFill>
                  <a:schemeClr val="tx1"/>
                </a:solidFill>
                <a:sym typeface="Arial"/>
              </a:rPr>
              <a:t>3</a:t>
            </a:r>
            <a:r>
              <a:rPr lang="ja-JP" altLang="en-US" sz="2400" b="0" i="0" u="none" strike="noStrike" cap="none" baseline="0" dirty="0" smtClean="0">
                <a:solidFill>
                  <a:schemeClr val="tx1"/>
                </a:solidFill>
                <a:sym typeface="Arial"/>
              </a:rPr>
              <a:t>月</a:t>
            </a:r>
            <a:r>
              <a:rPr lang="en-US" altLang="ja-JP" sz="2400" b="0" i="0" u="none" strike="noStrike" cap="none" baseline="0" dirty="0" smtClean="0">
                <a:solidFill>
                  <a:schemeClr val="tx1"/>
                </a:solidFill>
                <a:sym typeface="Arial"/>
              </a:rPr>
              <a:t>11</a:t>
            </a:r>
            <a:r>
              <a:rPr lang="ja-JP" altLang="en-US" sz="2400" b="0" i="0" u="none" strike="noStrike" cap="none" baseline="0" dirty="0" smtClean="0">
                <a:solidFill>
                  <a:schemeClr val="tx1"/>
                </a:solidFill>
                <a:sym typeface="Arial"/>
              </a:rPr>
              <a:t>日提訴、</a:t>
            </a:r>
            <a:r>
              <a:rPr lang="en-US" altLang="ja-JP" sz="2400" dirty="0" smtClean="0">
                <a:solidFill>
                  <a:schemeClr val="tx1"/>
                </a:solidFill>
              </a:rPr>
              <a:t>2014</a:t>
            </a:r>
            <a:r>
              <a:rPr lang="en-US" altLang="ja-JP" sz="2400" dirty="0">
                <a:solidFill>
                  <a:schemeClr val="tx1"/>
                </a:solidFill>
              </a:rPr>
              <a:t>年  5月21</a:t>
            </a:r>
            <a:r>
              <a:rPr lang="en-US" altLang="ja-JP" sz="2400" dirty="0" smtClean="0">
                <a:solidFill>
                  <a:schemeClr val="tx1"/>
                </a:solidFill>
              </a:rPr>
              <a:t>日</a:t>
            </a:r>
            <a:r>
              <a:rPr lang="ja-JP" altLang="en-US" sz="2400" dirty="0" smtClean="0">
                <a:solidFill>
                  <a:schemeClr val="tx1"/>
                </a:solidFill>
              </a:rPr>
              <a:t>判決</a:t>
            </a:r>
            <a:r>
              <a:rPr lang="ja-JP" altLang="en-US" sz="2400" b="0" i="0" u="none" strike="noStrike" cap="none" baseline="0" dirty="0" smtClean="0">
                <a:solidFill>
                  <a:schemeClr val="tx1"/>
                </a:solidFill>
                <a:sym typeface="Arial"/>
              </a:rPr>
              <a:t>）</a:t>
            </a:r>
            <a:endParaRPr lang="en-US" sz="2400" b="0" i="0" u="none" strike="noStrike" cap="none" baseline="0" dirty="0">
              <a:solidFill>
                <a:schemeClr val="tx1"/>
              </a:solidFill>
              <a:sym typeface="Arial"/>
            </a:endParaRPr>
          </a:p>
        </p:txBody>
      </p:sp>
      <p:sp>
        <p:nvSpPr>
          <p:cNvPr id="24" name="Shape 24"/>
          <p:cNvSpPr txBox="1">
            <a:spLocks noGrp="1"/>
          </p:cNvSpPr>
          <p:nvPr>
            <p:ph type="body" idx="4294967295"/>
          </p:nvPr>
        </p:nvSpPr>
        <p:spPr>
          <a:xfrm>
            <a:off x="573741" y="1768475"/>
            <a:ext cx="8955742" cy="4989513"/>
          </a:xfrm>
          <a:prstGeom prst="rect">
            <a:avLst/>
          </a:prstGeom>
          <a:noFill/>
          <a:ln>
            <a:noFill/>
          </a:ln>
        </p:spPr>
        <p:txBody>
          <a:bodyPr lIns="0" tIns="28200" rIns="0" bIns="0" anchor="t" anchorCtr="0">
            <a:noAutofit/>
          </a:bodyPr>
          <a:lstStyle/>
          <a:p>
            <a:pPr marL="101600" marR="0" lvl="0" indent="0" algn="ctr" rtl="0">
              <a:lnSpc>
                <a:spcPct val="93000"/>
              </a:lnSpc>
              <a:spcBef>
                <a:spcPts val="1400"/>
              </a:spcBef>
              <a:spcAft>
                <a:spcPts val="0"/>
              </a:spcAft>
              <a:buClr>
                <a:srgbClr val="000000"/>
              </a:buClr>
              <a:buSzPct val="45000"/>
              <a:buNone/>
            </a:pPr>
            <a:r>
              <a:rPr lang="ja-JP" altLang="en-US" sz="2800" b="0" i="0" u="none" strike="noStrike" cap="none" baseline="0" dirty="0" smtClean="0">
                <a:solidFill>
                  <a:srgbClr val="0070C0"/>
                </a:solidFill>
                <a:latin typeface="Arial"/>
                <a:ea typeface="Arial"/>
                <a:cs typeface="Arial"/>
                <a:sym typeface="Arial"/>
              </a:rPr>
              <a:t>判決ハイライト</a:t>
            </a:r>
            <a:endParaRPr lang="en-US" altLang="ja-JP" sz="2800" b="0" i="0" u="none" strike="noStrike" cap="none" baseline="0" dirty="0" smtClean="0">
              <a:solidFill>
                <a:srgbClr val="0070C0"/>
              </a:solidFill>
              <a:latin typeface="Arial"/>
              <a:ea typeface="Arial"/>
              <a:cs typeface="Arial"/>
              <a:sym typeface="Arial"/>
            </a:endParaRPr>
          </a:p>
          <a:p>
            <a:pPr marL="269875" indent="-269875">
              <a:lnSpc>
                <a:spcPts val="3000"/>
              </a:lnSpc>
              <a:buClr>
                <a:srgbClr val="0070C0"/>
              </a:buClr>
              <a:buSzPct val="100000"/>
              <a:buFont typeface="+mj-lt"/>
              <a:buAutoNum type="arabicPeriod"/>
            </a:pPr>
            <a:r>
              <a:rPr lang="ja-JP" altLang="en-US" sz="2000" dirty="0" smtClean="0">
                <a:latin typeface="ＭＳ ゴシック" panose="020B0609070205080204" pitchFamily="49" charset="-128"/>
                <a:ea typeface="ＭＳ ゴシック" panose="020B0609070205080204" pitchFamily="49" charset="-128"/>
              </a:rPr>
              <a:t>人格権</a:t>
            </a:r>
            <a:r>
              <a:rPr lang="en-US" altLang="ja-JP" sz="2000" dirty="0" smtClean="0">
                <a:latin typeface="ＭＳ 明朝" panose="02020609040205080304" pitchFamily="17" charset="-128"/>
                <a:ea typeface="ＭＳ 明朝" panose="02020609040205080304" pitchFamily="17" charset="-128"/>
              </a:rPr>
              <a:t>…</a:t>
            </a:r>
            <a:r>
              <a:rPr lang="ja-JP" altLang="en-US" sz="2000" dirty="0" smtClean="0">
                <a:latin typeface="ＭＳ 明朝" panose="02020609040205080304" pitchFamily="17" charset="-128"/>
                <a:ea typeface="ＭＳ 明朝" panose="02020609040205080304" pitchFamily="17" charset="-128"/>
              </a:rPr>
              <a:t>我が国の法制下においてこれを超える価値は他にない。</a:t>
            </a:r>
            <a:endParaRPr lang="en-US" altLang="ja-JP" sz="2000" dirty="0" smtClean="0">
              <a:latin typeface="ＭＳ 明朝" panose="02020609040205080304" pitchFamily="17" charset="-128"/>
              <a:ea typeface="ＭＳ 明朝" panose="02020609040205080304" pitchFamily="17" charset="-128"/>
            </a:endParaRPr>
          </a:p>
          <a:p>
            <a:pPr marL="269875" indent="-269875">
              <a:lnSpc>
                <a:spcPts val="3000"/>
              </a:lnSpc>
              <a:buClr>
                <a:srgbClr val="0070C0"/>
              </a:buClr>
              <a:buSzPct val="100000"/>
              <a:buFont typeface="+mj-lt"/>
              <a:buAutoNum type="arabicPeriod"/>
            </a:pPr>
            <a:r>
              <a:rPr lang="en-US" altLang="ja-JP" sz="2000" dirty="0" smtClean="0"/>
              <a:t>250</a:t>
            </a:r>
            <a:r>
              <a:rPr lang="ja-JP" altLang="en-US" sz="2000" dirty="0"/>
              <a:t>キロメートル</a:t>
            </a:r>
            <a:r>
              <a:rPr lang="ja-JP" altLang="en-US" sz="2000" dirty="0" smtClean="0"/>
              <a:t>圏内</a:t>
            </a:r>
            <a:r>
              <a:rPr lang="en-US" altLang="ja-JP" sz="2000" dirty="0" smtClean="0">
                <a:latin typeface="ＭＳ 明朝" panose="02020609040205080304" pitchFamily="17" charset="-128"/>
                <a:ea typeface="ＭＳ 明朝" panose="02020609040205080304" pitchFamily="17" charset="-128"/>
              </a:rPr>
              <a:t>…</a:t>
            </a:r>
            <a:r>
              <a:rPr lang="ja-JP" altLang="en-US" sz="2000" dirty="0" smtClean="0">
                <a:latin typeface="ＭＳ 明朝" panose="02020609040205080304" pitchFamily="17" charset="-128"/>
                <a:ea typeface="ＭＳ 明朝" panose="02020609040205080304" pitchFamily="17" charset="-128"/>
              </a:rPr>
              <a:t>人格権</a:t>
            </a:r>
            <a:r>
              <a:rPr lang="ja-JP" altLang="en-US" sz="2000" dirty="0">
                <a:latin typeface="ＭＳ 明朝" panose="02020609040205080304" pitchFamily="17" charset="-128"/>
                <a:ea typeface="ＭＳ 明朝" panose="02020609040205080304" pitchFamily="17" charset="-128"/>
              </a:rPr>
              <a:t>が侵害される具体的な危険が</a:t>
            </a:r>
            <a:r>
              <a:rPr lang="ja-JP" altLang="en-US" sz="2000" dirty="0" smtClean="0">
                <a:latin typeface="ＭＳ 明朝" panose="02020609040205080304" pitchFamily="17" charset="-128"/>
                <a:ea typeface="ＭＳ 明朝" panose="02020609040205080304" pitchFamily="17" charset="-128"/>
              </a:rPr>
              <a:t>ある。</a:t>
            </a:r>
            <a:endParaRPr lang="en-US" altLang="ja-JP" sz="2000" dirty="0" smtClean="0">
              <a:latin typeface="ＭＳ 明朝" panose="02020609040205080304" pitchFamily="17" charset="-128"/>
              <a:ea typeface="ＭＳ 明朝" panose="02020609040205080304" pitchFamily="17" charset="-128"/>
            </a:endParaRPr>
          </a:p>
          <a:p>
            <a:pPr marL="269875" indent="-269875">
              <a:lnSpc>
                <a:spcPts val="3000"/>
              </a:lnSpc>
              <a:buClr>
                <a:srgbClr val="0070C0"/>
              </a:buClr>
              <a:buSzPct val="100000"/>
              <a:buFont typeface="+mj-lt"/>
              <a:buAutoNum type="arabicPeriod"/>
            </a:pPr>
            <a:r>
              <a:rPr lang="ja-JP" altLang="en-US" sz="2000" dirty="0"/>
              <a:t>原発の</a:t>
            </a:r>
            <a:r>
              <a:rPr lang="ja-JP" altLang="en-US" sz="2000" dirty="0" smtClean="0"/>
              <a:t>安全性</a:t>
            </a:r>
            <a:r>
              <a:rPr lang="en-US" altLang="ja-JP" sz="2000" dirty="0" smtClean="0">
                <a:latin typeface="ＭＳ 明朝" panose="02020609040205080304" pitchFamily="17" charset="-128"/>
                <a:ea typeface="ＭＳ 明朝" panose="02020609040205080304" pitchFamily="17" charset="-128"/>
              </a:rPr>
              <a:t>…</a:t>
            </a:r>
            <a:r>
              <a:rPr lang="ja-JP" altLang="en-US" sz="2000" dirty="0" smtClean="0">
                <a:latin typeface="ＭＳ 明朝" panose="02020609040205080304" pitchFamily="17" charset="-128"/>
                <a:ea typeface="ＭＳ 明朝" panose="02020609040205080304" pitchFamily="17" charset="-128"/>
              </a:rPr>
              <a:t>安全性</a:t>
            </a:r>
            <a:r>
              <a:rPr lang="ja-JP" altLang="en-US" sz="2000" dirty="0">
                <a:latin typeface="ＭＳ 明朝" panose="02020609040205080304" pitchFamily="17" charset="-128"/>
                <a:ea typeface="ＭＳ 明朝" panose="02020609040205080304" pitchFamily="17" charset="-128"/>
              </a:rPr>
              <a:t>、信頼性は極めて高度な</a:t>
            </a:r>
            <a:r>
              <a:rPr lang="ja-JP" altLang="en-US" sz="2000" dirty="0" smtClean="0">
                <a:latin typeface="ＭＳ 明朝" panose="02020609040205080304" pitchFamily="17" charset="-128"/>
                <a:ea typeface="ＭＳ 明朝" panose="02020609040205080304" pitchFamily="17" charset="-128"/>
              </a:rPr>
              <a:t>ものであることが必要。</a:t>
            </a:r>
            <a:endParaRPr lang="en-US" altLang="ja-JP" sz="2000" dirty="0" smtClean="0">
              <a:latin typeface="ＭＳ 明朝" panose="02020609040205080304" pitchFamily="17" charset="-128"/>
              <a:ea typeface="ＭＳ 明朝" panose="02020609040205080304" pitchFamily="17" charset="-128"/>
            </a:endParaRPr>
          </a:p>
          <a:p>
            <a:pPr marL="269875" indent="-269875">
              <a:lnSpc>
                <a:spcPts val="3000"/>
              </a:lnSpc>
              <a:buClr>
                <a:srgbClr val="0070C0"/>
              </a:buClr>
              <a:buSzPct val="100000"/>
              <a:buFont typeface="+mj-lt"/>
              <a:buAutoNum type="arabicPeriod"/>
            </a:pPr>
            <a:r>
              <a:rPr lang="ja-JP" altLang="en-US" sz="2000" dirty="0"/>
              <a:t>原発の</a:t>
            </a:r>
            <a:r>
              <a:rPr lang="ja-JP" altLang="en-US" sz="2000" dirty="0" smtClean="0"/>
              <a:t>稼働</a:t>
            </a:r>
            <a:r>
              <a:rPr lang="en-US" altLang="ja-JP" sz="2000" dirty="0" smtClean="0">
                <a:latin typeface="ＭＳ 明朝" panose="02020609040205080304" pitchFamily="17" charset="-128"/>
                <a:ea typeface="ＭＳ 明朝" panose="02020609040205080304" pitchFamily="17" charset="-128"/>
              </a:rPr>
              <a:t>…</a:t>
            </a:r>
            <a:r>
              <a:rPr lang="ja-JP" altLang="en-US" sz="2000" dirty="0" smtClean="0">
                <a:latin typeface="ＭＳ 明朝" panose="02020609040205080304" pitchFamily="17" charset="-128"/>
                <a:ea typeface="ＭＳ 明朝" panose="02020609040205080304" pitchFamily="17" charset="-128"/>
              </a:rPr>
              <a:t>憲法上</a:t>
            </a:r>
            <a:r>
              <a:rPr lang="ja-JP" altLang="en-US" sz="2000" dirty="0">
                <a:latin typeface="ＭＳ 明朝" panose="02020609040205080304" pitchFamily="17" charset="-128"/>
                <a:ea typeface="ＭＳ 明朝" panose="02020609040205080304" pitchFamily="17" charset="-128"/>
              </a:rPr>
              <a:t>は人格権の中核部分よりも</a:t>
            </a:r>
            <a:r>
              <a:rPr lang="ja-JP" altLang="en-US" sz="2000" dirty="0" smtClean="0">
                <a:latin typeface="ＭＳ 明朝" panose="02020609040205080304" pitchFamily="17" charset="-128"/>
                <a:ea typeface="ＭＳ 明朝" panose="02020609040205080304" pitchFamily="17" charset="-128"/>
              </a:rPr>
              <a:t>劣位。</a:t>
            </a:r>
            <a:endParaRPr lang="en-US" altLang="ja-JP" sz="2000" dirty="0" smtClean="0">
              <a:latin typeface="ＭＳ 明朝" panose="02020609040205080304" pitchFamily="17" charset="-128"/>
              <a:ea typeface="ＭＳ 明朝" panose="02020609040205080304" pitchFamily="17" charset="-128"/>
            </a:endParaRPr>
          </a:p>
          <a:p>
            <a:pPr marL="269875" indent="-269875">
              <a:lnSpc>
                <a:spcPts val="3000"/>
              </a:lnSpc>
              <a:buClr>
                <a:srgbClr val="0070C0"/>
              </a:buClr>
              <a:buSzPct val="100000"/>
              <a:buFont typeface="+mj-lt"/>
              <a:buAutoNum type="arabicPeriod"/>
            </a:pPr>
            <a:r>
              <a:rPr lang="ja-JP" altLang="en-US" sz="2000" dirty="0"/>
              <a:t>司法の</a:t>
            </a:r>
            <a:r>
              <a:rPr lang="ja-JP" altLang="en-US" sz="2000" dirty="0" smtClean="0"/>
              <a:t>役割</a:t>
            </a:r>
            <a:r>
              <a:rPr lang="en-US" altLang="ja-JP" sz="2000" dirty="0" smtClean="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具体的危険性が万がーでもあるの</a:t>
            </a:r>
            <a:r>
              <a:rPr lang="ja-JP" altLang="en-US" sz="2000" dirty="0" smtClean="0">
                <a:latin typeface="ＭＳ 明朝" panose="02020609040205080304" pitchFamily="17" charset="-128"/>
                <a:ea typeface="ＭＳ 明朝" panose="02020609040205080304" pitchFamily="17" charset="-128"/>
              </a:rPr>
              <a:t>かを判断</a:t>
            </a:r>
            <a:r>
              <a:rPr lang="ja-JP" altLang="en-US" sz="2000" dirty="0">
                <a:latin typeface="ＭＳ 明朝" panose="02020609040205080304" pitchFamily="17" charset="-128"/>
                <a:ea typeface="ＭＳ 明朝" panose="02020609040205080304" pitchFamily="17" charset="-128"/>
              </a:rPr>
              <a:t>の対象</a:t>
            </a:r>
            <a:r>
              <a:rPr lang="ja-JP" altLang="en-US" sz="2000" dirty="0" smtClean="0">
                <a:latin typeface="ＭＳ 明朝" panose="02020609040205080304" pitchFamily="17" charset="-128"/>
                <a:ea typeface="ＭＳ 明朝" panose="02020609040205080304" pitchFamily="17" charset="-128"/>
              </a:rPr>
              <a:t>とすべき。</a:t>
            </a:r>
            <a:endParaRPr lang="en-US" altLang="ja-JP" sz="2000" dirty="0" smtClean="0">
              <a:latin typeface="ＭＳ 明朝" panose="02020609040205080304" pitchFamily="17" charset="-128"/>
              <a:ea typeface="ＭＳ 明朝" panose="02020609040205080304" pitchFamily="17" charset="-128"/>
            </a:endParaRPr>
          </a:p>
          <a:p>
            <a:pPr marL="269875" indent="-269875">
              <a:lnSpc>
                <a:spcPts val="3000"/>
              </a:lnSpc>
              <a:buClr>
                <a:srgbClr val="0070C0"/>
              </a:buClr>
              <a:buSzPct val="100000"/>
              <a:buFont typeface="+mj-lt"/>
              <a:buAutoNum type="arabicPeriod"/>
            </a:pPr>
            <a:r>
              <a:rPr lang="ja-JP" altLang="en-US" sz="2000" dirty="0"/>
              <a:t>地震動への</a:t>
            </a:r>
            <a:r>
              <a:rPr lang="ja-JP" altLang="en-US" sz="2000" dirty="0" smtClean="0"/>
              <a:t>対策</a:t>
            </a:r>
            <a:r>
              <a:rPr lang="en-US" altLang="ja-JP" sz="2000" dirty="0" smtClean="0">
                <a:latin typeface="ＭＳ 明朝" panose="02020609040205080304" pitchFamily="17" charset="-128"/>
                <a:ea typeface="ＭＳ 明朝" panose="02020609040205080304" pitchFamily="17" charset="-128"/>
              </a:rPr>
              <a:t>…</a:t>
            </a:r>
            <a:r>
              <a:rPr lang="ja-JP" altLang="en-US" sz="2000" dirty="0" smtClean="0">
                <a:latin typeface="ＭＳ 明朝" panose="02020609040205080304" pitchFamily="17" charset="-128"/>
                <a:ea typeface="ＭＳ 明朝" panose="02020609040205080304" pitchFamily="17" charset="-128"/>
              </a:rPr>
              <a:t>想定を</a:t>
            </a:r>
            <a:r>
              <a:rPr lang="ja-JP" altLang="en-US" sz="2000" dirty="0">
                <a:latin typeface="ＭＳ 明朝" panose="02020609040205080304" pitchFamily="17" charset="-128"/>
                <a:ea typeface="ＭＳ 明朝" panose="02020609040205080304" pitchFamily="17" charset="-128"/>
              </a:rPr>
              <a:t>超える地震は大飯原発に到来する危険がある。</a:t>
            </a:r>
            <a:endParaRPr lang="en-US" altLang="ja-JP" sz="2000" dirty="0" smtClean="0">
              <a:latin typeface="ＭＳ 明朝" panose="02020609040205080304" pitchFamily="17" charset="-128"/>
              <a:ea typeface="ＭＳ 明朝" panose="02020609040205080304" pitchFamily="17" charset="-128"/>
            </a:endParaRPr>
          </a:p>
          <a:p>
            <a:pPr marL="269875" indent="-269875">
              <a:lnSpc>
                <a:spcPts val="3000"/>
              </a:lnSpc>
              <a:buClr>
                <a:srgbClr val="0070C0"/>
              </a:buClr>
              <a:buSzPct val="100000"/>
              <a:buFont typeface="+mj-lt"/>
              <a:buAutoNum type="arabicPeriod"/>
            </a:pPr>
            <a:r>
              <a:rPr lang="ja-JP" altLang="en-US" sz="2000" dirty="0" smtClean="0"/>
              <a:t>電気代</a:t>
            </a:r>
            <a:r>
              <a:rPr lang="en-US" altLang="ja-JP" sz="2000" dirty="0" smtClean="0">
                <a:latin typeface="ＭＳ 明朝" panose="02020609040205080304" pitchFamily="17" charset="-128"/>
                <a:ea typeface="ＭＳ 明朝" panose="02020609040205080304" pitchFamily="17" charset="-128"/>
              </a:rPr>
              <a:t>…</a:t>
            </a:r>
            <a:r>
              <a:rPr lang="ja-JP" altLang="en-US" sz="2000" dirty="0">
                <a:latin typeface="ＭＳ 明朝" panose="02020609040205080304" pitchFamily="17" charset="-128"/>
                <a:ea typeface="ＭＳ 明朝" panose="02020609040205080304" pitchFamily="17" charset="-128"/>
              </a:rPr>
              <a:t>人の</a:t>
            </a:r>
            <a:r>
              <a:rPr lang="ja-JP" altLang="en-US" sz="2000" dirty="0" smtClean="0">
                <a:latin typeface="ＭＳ 明朝" panose="02020609040205080304" pitchFamily="17" charset="-128"/>
                <a:ea typeface="ＭＳ 明朝" panose="02020609040205080304" pitchFamily="17" charset="-128"/>
              </a:rPr>
              <a:t>生存権と電気代の問題を</a:t>
            </a:r>
            <a:r>
              <a:rPr lang="ja-JP" altLang="en-US" sz="2000" dirty="0">
                <a:latin typeface="ＭＳ 明朝" panose="02020609040205080304" pitchFamily="17" charset="-128"/>
                <a:ea typeface="ＭＳ 明朝" panose="02020609040205080304" pitchFamily="17" charset="-128"/>
              </a:rPr>
              <a:t>並べて</a:t>
            </a:r>
            <a:r>
              <a:rPr lang="ja-JP" altLang="en-US" sz="2000" dirty="0" smtClean="0">
                <a:latin typeface="ＭＳ 明朝" panose="02020609040205080304" pitchFamily="17" charset="-128"/>
                <a:ea typeface="ＭＳ 明朝" panose="02020609040205080304" pitchFamily="17" charset="-128"/>
              </a:rPr>
              <a:t>論ずることは許されない。</a:t>
            </a:r>
            <a:endParaRPr lang="en-US" altLang="ja-JP" sz="2000" dirty="0" smtClean="0">
              <a:latin typeface="ＭＳ 明朝" panose="02020609040205080304" pitchFamily="17" charset="-128"/>
              <a:ea typeface="ＭＳ 明朝" panose="02020609040205080304" pitchFamily="17" charset="-128"/>
            </a:endParaRPr>
          </a:p>
          <a:p>
            <a:pPr marL="269875" indent="-269875">
              <a:lnSpc>
                <a:spcPts val="3000"/>
              </a:lnSpc>
              <a:buClr>
                <a:srgbClr val="0070C0"/>
              </a:buClr>
              <a:buSzPct val="100000"/>
              <a:buFont typeface="+mj-lt"/>
              <a:buAutoNum type="arabicPeriod"/>
            </a:pPr>
            <a:r>
              <a:rPr lang="ja-JP" altLang="en-US" sz="2000" dirty="0" smtClean="0"/>
              <a:t>国富とは</a:t>
            </a:r>
            <a:r>
              <a:rPr lang="en-US" altLang="ja-JP" sz="2000" dirty="0" smtClean="0">
                <a:latin typeface="ＭＳ 明朝" panose="02020609040205080304" pitchFamily="17" charset="-128"/>
                <a:ea typeface="ＭＳ 明朝" panose="02020609040205080304" pitchFamily="17" charset="-128"/>
              </a:rPr>
              <a:t>…</a:t>
            </a:r>
            <a:r>
              <a:rPr lang="ja-JP" altLang="en-US" sz="2000" dirty="0" smtClean="0">
                <a:latin typeface="ＭＳ 明朝" panose="02020609040205080304" pitchFamily="17" charset="-128"/>
                <a:ea typeface="ＭＳ 明朝" panose="02020609040205080304" pitchFamily="17" charset="-128"/>
              </a:rPr>
              <a:t>豊かな国土とそこに国民が根を下ろして生活していること。</a:t>
            </a:r>
            <a:endParaRPr lang="en-US" altLang="ja-JP" sz="2000" dirty="0" smtClean="0">
              <a:latin typeface="ＭＳ 明朝" panose="02020609040205080304" pitchFamily="17" charset="-128"/>
              <a:ea typeface="ＭＳ 明朝" panose="02020609040205080304" pitchFamily="17" charset="-128"/>
            </a:endParaRPr>
          </a:p>
          <a:p>
            <a:pPr marL="269875" indent="-269875">
              <a:lnSpc>
                <a:spcPts val="3000"/>
              </a:lnSpc>
              <a:buClr>
                <a:srgbClr val="0070C0"/>
              </a:buClr>
              <a:buSzPct val="100000"/>
              <a:buFont typeface="+mj-lt"/>
              <a:buAutoNum type="arabicPeriod"/>
            </a:pPr>
            <a:r>
              <a:rPr lang="ja-JP" altLang="en-US" sz="2000" dirty="0" smtClean="0"/>
              <a:t>環境問題</a:t>
            </a:r>
            <a:r>
              <a:rPr lang="en-US" altLang="ja-JP" sz="2000" dirty="0" smtClean="0">
                <a:latin typeface="ＭＳ 明朝" panose="02020609040205080304" pitchFamily="17" charset="-128"/>
                <a:ea typeface="ＭＳ 明朝" panose="02020609040205080304" pitchFamily="17" charset="-128"/>
              </a:rPr>
              <a:t>…</a:t>
            </a:r>
            <a:r>
              <a:rPr lang="ja-JP" altLang="en-US" sz="2000" dirty="0" smtClean="0">
                <a:latin typeface="ＭＳ 明朝" panose="02020609040205080304" pitchFamily="17" charset="-128"/>
                <a:ea typeface="ＭＳ 明朝" panose="02020609040205080304" pitchFamily="17" charset="-128"/>
              </a:rPr>
              <a:t>環境</a:t>
            </a:r>
            <a:r>
              <a:rPr lang="ja-JP" altLang="en-US" sz="2000" dirty="0">
                <a:latin typeface="ＭＳ 明朝" panose="02020609040205080304" pitchFamily="17" charset="-128"/>
                <a:ea typeface="ＭＳ 明朝" panose="02020609040205080304" pitchFamily="17" charset="-128"/>
              </a:rPr>
              <a:t>問題を</a:t>
            </a:r>
            <a:r>
              <a:rPr lang="ja-JP" altLang="en-US" sz="2000" dirty="0" smtClean="0">
                <a:latin typeface="ＭＳ 明朝" panose="02020609040205080304" pitchFamily="17" charset="-128"/>
                <a:ea typeface="ＭＳ 明朝" panose="02020609040205080304" pitchFamily="17" charset="-128"/>
              </a:rPr>
              <a:t>原発の</a:t>
            </a:r>
            <a:r>
              <a:rPr lang="ja-JP" altLang="en-US" sz="2000" dirty="0">
                <a:latin typeface="ＭＳ 明朝" panose="02020609040205080304" pitchFamily="17" charset="-128"/>
                <a:ea typeface="ＭＳ 明朝" panose="02020609040205080304" pitchFamily="17" charset="-128"/>
              </a:rPr>
              <a:t>運転継続の根拠とすること</a:t>
            </a:r>
            <a:r>
              <a:rPr lang="ja-JP" altLang="en-US" sz="2000" dirty="0" smtClean="0">
                <a:latin typeface="ＭＳ 明朝" panose="02020609040205080304" pitchFamily="17" charset="-128"/>
                <a:ea typeface="ＭＳ 明朝" panose="02020609040205080304" pitchFamily="17" charset="-128"/>
              </a:rPr>
              <a:t>は甚だしい筋違い。</a:t>
            </a:r>
            <a:endParaRPr lang="ja-JP" altLang="en-US" sz="2000" dirty="0">
              <a:latin typeface="ＭＳ 明朝" panose="02020609040205080304" pitchFamily="17" charset="-128"/>
              <a:ea typeface="ＭＳ 明朝" panose="02020609040205080304" pitchFamily="17" charset="-128"/>
            </a:endParaRPr>
          </a:p>
          <a:p>
            <a:pPr marL="431800" marR="0" lvl="0" indent="-330200" rtl="0">
              <a:lnSpc>
                <a:spcPts val="3000"/>
              </a:lnSpc>
              <a:spcBef>
                <a:spcPts val="1400"/>
              </a:spcBef>
              <a:spcAft>
                <a:spcPts val="0"/>
              </a:spcAft>
              <a:buClr>
                <a:srgbClr val="000000"/>
              </a:buClr>
              <a:buSzPct val="45000"/>
              <a:buFont typeface="Noto Symbol"/>
              <a:buChar char="●"/>
            </a:pPr>
            <a:endParaRPr lang="en-US" sz="2800" b="0" i="0" u="none" strike="noStrike" cap="none" baseline="0" dirty="0">
              <a:solidFill>
                <a:srgbClr val="000000"/>
              </a:solidFill>
              <a:latin typeface="Arial"/>
              <a:ea typeface="Arial"/>
              <a:cs typeface="Arial"/>
              <a:sym typeface="Arial"/>
            </a:endParaRPr>
          </a:p>
        </p:txBody>
      </p:sp>
      <p:sp>
        <p:nvSpPr>
          <p:cNvPr id="3" name="正方形/長方形 2"/>
          <p:cNvSpPr/>
          <p:nvPr/>
        </p:nvSpPr>
        <p:spPr>
          <a:xfrm>
            <a:off x="7090357" y="7124726"/>
            <a:ext cx="3071675" cy="338554"/>
          </a:xfrm>
          <a:prstGeom prst="rect">
            <a:avLst/>
          </a:prstGeom>
        </p:spPr>
        <p:txBody>
          <a:bodyPr wrap="none">
            <a:spAutoFit/>
          </a:bodyPr>
          <a:lstStyle/>
          <a:p>
            <a:pPr lvl="0"/>
            <a:r>
              <a:rPr kumimoji="1" lang="en-US" altLang="ja-JP" sz="1600" dirty="0"/>
              <a:t>【</a:t>
            </a:r>
            <a:r>
              <a:rPr kumimoji="1" lang="en-US" altLang="ja-JP" sz="1600" dirty="0" smtClean="0"/>
              <a:t>No.</a:t>
            </a:r>
            <a:fld id="{268C3AA3-0CAA-40D5-AA23-1899CA68CCA5}" type="slidenum">
              <a:rPr kumimoji="1" lang="en-US" altLang="ja-JP" sz="1600" smtClean="0"/>
              <a:t>9</a:t>
            </a:fld>
            <a:r>
              <a:rPr kumimoji="1" lang="ja-JP" altLang="en-US" sz="1600" dirty="0" smtClean="0"/>
              <a:t>  </a:t>
            </a:r>
            <a:r>
              <a:rPr kumimoji="1" lang="en-US" altLang="ja-JP" sz="1600" dirty="0"/>
              <a:t>[1] </a:t>
            </a:r>
            <a:r>
              <a:rPr kumimoji="1" lang="ja-JP" altLang="en-US" sz="1600" dirty="0">
                <a:latin typeface="ＭＳ ゴシック" panose="020B0609070205080204" pitchFamily="49" charset="-128"/>
                <a:ea typeface="ＭＳ ゴシック" panose="020B0609070205080204" pitchFamily="49" charset="-128"/>
              </a:rPr>
              <a:t>多くの脱原発裁判</a:t>
            </a:r>
            <a:r>
              <a:rPr kumimoji="1" lang="en-US" altLang="ja-JP" sz="1600" dirty="0"/>
              <a:t>】</a:t>
            </a:r>
            <a:endParaRPr kumimoji="1" lang="ja-JP" altLang="en-US" sz="1600" dirty="0"/>
          </a:p>
        </p:txBody>
      </p:sp>
    </p:spTree>
    <p:extLst>
      <p:ext uri="{BB962C8B-B14F-4D97-AF65-F5344CB8AC3E}">
        <p14:creationId xmlns:p14="http://schemas.microsoft.com/office/powerpoint/2010/main" val="39998268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1912</TotalTime>
  <Words>2512</Words>
  <Application>Microsoft Office PowerPoint</Application>
  <PresentationFormat>ユーザー設定</PresentationFormat>
  <Paragraphs>306</Paragraphs>
  <Slides>48</Slides>
  <Notes>48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48</vt:i4>
      </vt:variant>
    </vt:vector>
  </HeadingPairs>
  <TitlesOfParts>
    <vt:vector size="61" baseType="lpstr">
      <vt:lpstr>$ＪＳ明朝</vt:lpstr>
      <vt:lpstr>ＭＳ Ｐゴシック</vt:lpstr>
      <vt:lpstr>ＭＳ ゴシック</vt:lpstr>
      <vt:lpstr>ＭＳ 明朝</vt:lpstr>
      <vt:lpstr>Noto Symbol</vt:lpstr>
      <vt:lpstr>StarSymbol</vt:lpstr>
      <vt:lpstr>Arial</vt:lpstr>
      <vt:lpstr>Calibri</vt:lpstr>
      <vt:lpstr>Calibri Light</vt:lpstr>
      <vt:lpstr>Tahoma</vt:lpstr>
      <vt:lpstr>Times New Roman</vt:lpstr>
      <vt:lpstr>Wingdings</vt:lpstr>
      <vt:lpstr>Office テーマ</vt:lpstr>
      <vt:lpstr>京都 脱原発 原告団 からの報告</vt:lpstr>
      <vt:lpstr>そもそも裁判とは？ 民事訴訟と刑事訴訟</vt:lpstr>
      <vt:lpstr>2勝33敗ともいわれる これまでの脱原発裁判</vt:lpstr>
      <vt:lpstr>これまでの脱原発訴訟 おもな経過と事件</vt:lpstr>
      <vt:lpstr>PowerPoint プレゼンテーション</vt:lpstr>
      <vt:lpstr>現在の脱原発訴訟</vt:lpstr>
      <vt:lpstr>京都地裁における 二つの原発訴訟</vt:lpstr>
      <vt:lpstr>裁判所における 脱原発訴訟の判断枠組み</vt:lpstr>
      <vt:lpstr>福井地裁における 大飯原発3・4号機運転差止の判決 （2013年3月11日提訴、2014年  5月21日判決）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当面の脱原発訴訟で とくに注目される審理</vt:lpstr>
      <vt:lpstr>京都地裁における 大飯原発差止訴訟</vt:lpstr>
      <vt:lpstr>PowerPoint プレゼンテーション</vt:lpstr>
      <vt:lpstr>第１回口頭弁論 （2013年7月2日）</vt:lpstr>
      <vt:lpstr>第２回口頭弁論 （2013年12月3日）</vt:lpstr>
      <vt:lpstr>第３回口頭弁論 （2014年2月19日）</vt:lpstr>
      <vt:lpstr>第４回口頭弁論 （2014年5月21日）</vt:lpstr>
      <vt:lpstr>第５回口頭弁論 （2014年9月30日）</vt:lpstr>
      <vt:lpstr>京都 脱原発 原告団 原告団と世話人会</vt:lpstr>
      <vt:lpstr>PowerPoint プレゼンテーション</vt:lpstr>
      <vt:lpstr>福島交流ツアー （2013年11月26～27日） </vt:lpstr>
      <vt:lpstr>PowerPoint プレゼンテーション</vt:lpstr>
      <vt:lpstr>PowerPoint プレゼンテーション</vt:lpstr>
      <vt:lpstr>低線量被曝の学習会 （2014年4月19日）</vt:lpstr>
      <vt:lpstr>第2回原告団総会 （2014年6月7日）</vt:lpstr>
      <vt:lpstr>PowerPoint プレゼンテーション</vt:lpstr>
      <vt:lpstr>福井判決報告集会in京都 （2014年6月28日） </vt:lpstr>
      <vt:lpstr>おおい町見学ツアー （2014年7月6日）</vt:lpstr>
      <vt:lpstr>PowerPoint プレゼンテーション</vt:lpstr>
      <vt:lpstr>PowerPoint プレゼンテーション</vt:lpstr>
      <vt:lpstr>PowerPoint プレゼンテーション</vt:lpstr>
      <vt:lpstr>ストップ原発再稼働！京都集会 （2014年11月8日） </vt:lpstr>
      <vt:lpstr>フリー紙芝居 なくそうげんぱつ </vt:lpstr>
      <vt:lpstr>大飯原発で事故がおきたら 放射性物質の拡散予測</vt:lpstr>
      <vt:lpstr>甲状腺がんをさけるために ヨウ素剤の服用が必要な地域</vt:lpstr>
      <vt:lpstr>福島第一原発の事故 “東日本壊滅”の可能性</vt:lpstr>
      <vt:lpstr>裁判所に 原発差止を提訴する意味</vt:lpstr>
      <vt:lpstr>原告募集 原告団の大きな課題</vt:lpstr>
      <vt:lpstr>脱原発訴訟 勝訴への展望</vt:lpstr>
      <vt:lpstr>原発のない社会をめざし 市民による社会運動の前進を！</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京都 脱原発 原告団 からの活動報告</dc:title>
  <dc:creator>meisei</dc:creator>
  <cp:lastModifiedBy>meisei</cp:lastModifiedBy>
  <cp:revision>175</cp:revision>
  <dcterms:modified xsi:type="dcterms:W3CDTF">2015-01-06T01:19:48Z</dcterms:modified>
</cp:coreProperties>
</file>